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60" r:id="rId4"/>
    <p:sldId id="272" r:id="rId5"/>
    <p:sldId id="289" r:id="rId6"/>
    <p:sldId id="265" r:id="rId7"/>
    <p:sldId id="261" r:id="rId8"/>
    <p:sldId id="287" r:id="rId9"/>
    <p:sldId id="279" r:id="rId10"/>
    <p:sldId id="285" r:id="rId11"/>
    <p:sldId id="286" r:id="rId12"/>
    <p:sldId id="290" r:id="rId13"/>
    <p:sldId id="292" r:id="rId14"/>
    <p:sldId id="266" r:id="rId15"/>
    <p:sldId id="268" r:id="rId16"/>
    <p:sldId id="270" r:id="rId17"/>
    <p:sldId id="291" r:id="rId18"/>
    <p:sldId id="2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CA61"/>
    <a:srgbClr val="44B97B"/>
    <a:srgbClr val="43BCA0"/>
    <a:srgbClr val="43B8BF"/>
    <a:srgbClr val="84B0D5"/>
    <a:srgbClr val="DDED43"/>
    <a:srgbClr val="4CD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79380" autoAdjust="0"/>
  </p:normalViewPr>
  <p:slideViewPr>
    <p:cSldViewPr snapToGrid="0" showGuides="1">
      <p:cViewPr varScale="1">
        <p:scale>
          <a:sx n="95" d="100"/>
          <a:sy n="95" d="100"/>
        </p:scale>
        <p:origin x="1020" y="96"/>
      </p:cViewPr>
      <p:guideLst>
        <p:guide orient="horz" pos="2160"/>
        <p:guide pos="386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image" Target="../media/image7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image" Target="../media/image7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72B628-8CD2-4A2C-8EF3-76E25DE45E2C}" type="doc">
      <dgm:prSet loTypeId="urn:microsoft.com/office/officeart/2005/8/layout/hList7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D705BD3-E2D8-4709-AD7F-9311550A9C30}">
      <dgm:prSet custT="1"/>
      <dgm:spPr/>
      <dgm:t>
        <a:bodyPr/>
        <a:lstStyle/>
        <a:p>
          <a:pPr rtl="0"/>
          <a:r>
            <a:rPr lang="en-US" sz="1400" dirty="0"/>
            <a:t>Lack of employee commitment /enthusiasm</a:t>
          </a:r>
        </a:p>
      </dgm:t>
    </dgm:pt>
    <dgm:pt modelId="{736CB2A7-83C2-4668-80E7-DB30C18B2A61}" type="parTrans" cxnId="{CDCABD5F-7A4B-4869-9350-70C8B8F30101}">
      <dgm:prSet/>
      <dgm:spPr/>
      <dgm:t>
        <a:bodyPr/>
        <a:lstStyle/>
        <a:p>
          <a:endParaRPr lang="en-US" sz="1800"/>
        </a:p>
      </dgm:t>
    </dgm:pt>
    <dgm:pt modelId="{E010B88D-59AD-497D-93CE-832A6C0113FB}" type="sibTrans" cxnId="{CDCABD5F-7A4B-4869-9350-70C8B8F30101}">
      <dgm:prSet/>
      <dgm:spPr/>
      <dgm:t>
        <a:bodyPr/>
        <a:lstStyle/>
        <a:p>
          <a:endParaRPr lang="en-US" sz="1800"/>
        </a:p>
      </dgm:t>
    </dgm:pt>
    <dgm:pt modelId="{9CC2A0C6-6C2B-4A25-8E40-3BA60A5DA566}">
      <dgm:prSet custT="1"/>
      <dgm:spPr/>
      <dgm:t>
        <a:bodyPr/>
        <a:lstStyle/>
        <a:p>
          <a:pPr rtl="0"/>
          <a:r>
            <a:rPr lang="en-US" sz="1400" dirty="0"/>
            <a:t>Perception of performance </a:t>
          </a:r>
        </a:p>
      </dgm:t>
    </dgm:pt>
    <dgm:pt modelId="{D2617C5D-FF22-40B3-B19A-EAB2F4DEFF21}" type="parTrans" cxnId="{5D19DB8D-B511-4D05-A313-AD3BAFCE5A98}">
      <dgm:prSet/>
      <dgm:spPr/>
      <dgm:t>
        <a:bodyPr/>
        <a:lstStyle/>
        <a:p>
          <a:endParaRPr lang="en-US" sz="1800"/>
        </a:p>
      </dgm:t>
    </dgm:pt>
    <dgm:pt modelId="{B518B859-1E32-48C6-8847-BA085D57DB26}" type="sibTrans" cxnId="{5D19DB8D-B511-4D05-A313-AD3BAFCE5A98}">
      <dgm:prSet/>
      <dgm:spPr/>
      <dgm:t>
        <a:bodyPr/>
        <a:lstStyle/>
        <a:p>
          <a:endParaRPr lang="en-US" sz="1800"/>
        </a:p>
      </dgm:t>
    </dgm:pt>
    <dgm:pt modelId="{787FD47A-F951-4397-871E-F8CD40ED4EE9}">
      <dgm:prSet custT="1"/>
      <dgm:spPr/>
      <dgm:t>
        <a:bodyPr/>
        <a:lstStyle/>
        <a:p>
          <a:pPr rtl="0"/>
          <a:r>
            <a:rPr lang="en-US" sz="1400" dirty="0"/>
            <a:t>Perception of costs</a:t>
          </a:r>
        </a:p>
      </dgm:t>
    </dgm:pt>
    <dgm:pt modelId="{211ACFA0-33BA-43A1-9C29-2C5835639B86}" type="parTrans" cxnId="{AFE52FF0-6061-40FE-A3E5-B39D0617E3DD}">
      <dgm:prSet/>
      <dgm:spPr/>
      <dgm:t>
        <a:bodyPr/>
        <a:lstStyle/>
        <a:p>
          <a:endParaRPr lang="en-US" sz="1800"/>
        </a:p>
      </dgm:t>
    </dgm:pt>
    <dgm:pt modelId="{162D232B-94F5-4E07-9A29-4E5E1EA0D04F}" type="sibTrans" cxnId="{AFE52FF0-6061-40FE-A3E5-B39D0617E3DD}">
      <dgm:prSet/>
      <dgm:spPr/>
      <dgm:t>
        <a:bodyPr/>
        <a:lstStyle/>
        <a:p>
          <a:endParaRPr lang="en-US" sz="1800"/>
        </a:p>
      </dgm:t>
    </dgm:pt>
    <dgm:pt modelId="{5100B825-A3F2-417E-8569-B4CD8F486CD1}">
      <dgm:prSet custT="1"/>
      <dgm:spPr/>
      <dgm:t>
        <a:bodyPr/>
        <a:lstStyle/>
        <a:p>
          <a:pPr rtl="0"/>
          <a:r>
            <a:rPr lang="en-US" sz="1400" dirty="0"/>
            <a:t>Lack of knowledge</a:t>
          </a:r>
        </a:p>
      </dgm:t>
    </dgm:pt>
    <dgm:pt modelId="{F9F7728E-2664-4C0B-B8D5-5498A264F362}" type="parTrans" cxnId="{E53B1041-03D2-4ABB-80E2-28B1B57E3FDB}">
      <dgm:prSet/>
      <dgm:spPr/>
      <dgm:t>
        <a:bodyPr/>
        <a:lstStyle/>
        <a:p>
          <a:endParaRPr lang="en-US" sz="1800"/>
        </a:p>
      </dgm:t>
    </dgm:pt>
    <dgm:pt modelId="{47DF3920-E8B6-4955-A1BE-90E1762470B8}" type="sibTrans" cxnId="{E53B1041-03D2-4ABB-80E2-28B1B57E3FDB}">
      <dgm:prSet/>
      <dgm:spPr/>
      <dgm:t>
        <a:bodyPr/>
        <a:lstStyle/>
        <a:p>
          <a:endParaRPr lang="en-US" sz="1800"/>
        </a:p>
      </dgm:t>
    </dgm:pt>
    <dgm:pt modelId="{B7EC54C1-FEC6-4C19-8A99-5965526AB776}">
      <dgm:prSet custT="1"/>
      <dgm:spPr/>
      <dgm:t>
        <a:bodyPr/>
        <a:lstStyle/>
        <a:p>
          <a:pPr rtl="0"/>
          <a:r>
            <a:rPr lang="en-US" sz="1400" dirty="0"/>
            <a:t>Conflicting priorities</a:t>
          </a:r>
        </a:p>
      </dgm:t>
    </dgm:pt>
    <dgm:pt modelId="{E22A4F03-2ECB-484F-8140-3B990BE71B2C}" type="sibTrans" cxnId="{6F35D4D0-734B-4082-BBCE-FCDE3E5D4DE0}">
      <dgm:prSet/>
      <dgm:spPr/>
      <dgm:t>
        <a:bodyPr/>
        <a:lstStyle/>
        <a:p>
          <a:endParaRPr lang="en-US" sz="1800"/>
        </a:p>
      </dgm:t>
    </dgm:pt>
    <dgm:pt modelId="{897C4E1C-CAE5-4024-A3E3-AB7FC1461303}" type="parTrans" cxnId="{6F35D4D0-734B-4082-BBCE-FCDE3E5D4DE0}">
      <dgm:prSet/>
      <dgm:spPr/>
      <dgm:t>
        <a:bodyPr/>
        <a:lstStyle/>
        <a:p>
          <a:endParaRPr lang="en-US" sz="1800"/>
        </a:p>
      </dgm:t>
    </dgm:pt>
    <dgm:pt modelId="{5CB6FEBB-D5C6-4F62-BD8E-5BDFB4689ADF}">
      <dgm:prSet custT="1"/>
      <dgm:spPr>
        <a:ln>
          <a:solidFill>
            <a:srgbClr val="44B97B"/>
          </a:solidFill>
        </a:ln>
      </dgm:spPr>
      <dgm:t>
        <a:bodyPr/>
        <a:lstStyle/>
        <a:p>
          <a:pPr rtl="0"/>
          <a:r>
            <a:rPr lang="en-US" sz="1400" dirty="0"/>
            <a:t>Not an organizational  priority</a:t>
          </a:r>
        </a:p>
      </dgm:t>
    </dgm:pt>
    <dgm:pt modelId="{F7E05247-5D86-4E4D-A211-3B04088FA8BB}" type="sibTrans" cxnId="{3D917279-93AC-4415-80EB-837E13B59A46}">
      <dgm:prSet/>
      <dgm:spPr/>
      <dgm:t>
        <a:bodyPr/>
        <a:lstStyle/>
        <a:p>
          <a:endParaRPr lang="en-US" sz="1800"/>
        </a:p>
      </dgm:t>
    </dgm:pt>
    <dgm:pt modelId="{2AB03214-A46B-42C7-B77D-D01415BEA6C2}" type="parTrans" cxnId="{3D917279-93AC-4415-80EB-837E13B59A46}">
      <dgm:prSet/>
      <dgm:spPr/>
      <dgm:t>
        <a:bodyPr/>
        <a:lstStyle/>
        <a:p>
          <a:endParaRPr lang="en-US" sz="1800"/>
        </a:p>
      </dgm:t>
    </dgm:pt>
    <dgm:pt modelId="{942E772B-9280-495B-9CFA-EC8A01FB2D4D}">
      <dgm:prSet custT="1"/>
      <dgm:spPr/>
      <dgm:t>
        <a:bodyPr/>
        <a:lstStyle/>
        <a:p>
          <a:pPr rtl="0"/>
          <a:r>
            <a:rPr lang="en-US" sz="1400" dirty="0"/>
            <a:t>Lack of senior management commitment</a:t>
          </a:r>
        </a:p>
      </dgm:t>
    </dgm:pt>
    <dgm:pt modelId="{216E5E12-87D9-4328-8CD5-D41511743490}" type="sibTrans" cxnId="{90515C68-69F6-46E1-95E3-1319DFAEFDA3}">
      <dgm:prSet/>
      <dgm:spPr/>
      <dgm:t>
        <a:bodyPr/>
        <a:lstStyle/>
        <a:p>
          <a:endParaRPr lang="en-US" sz="1800"/>
        </a:p>
      </dgm:t>
    </dgm:pt>
    <dgm:pt modelId="{91D8C924-A1DA-40DC-A957-6173887D47AB}" type="parTrans" cxnId="{90515C68-69F6-46E1-95E3-1319DFAEFDA3}">
      <dgm:prSet/>
      <dgm:spPr/>
      <dgm:t>
        <a:bodyPr/>
        <a:lstStyle/>
        <a:p>
          <a:endParaRPr lang="en-US" sz="1800"/>
        </a:p>
      </dgm:t>
    </dgm:pt>
    <dgm:pt modelId="{AD0AA26F-2D56-4718-A22E-A7E749214C5F}">
      <dgm:prSet custT="1"/>
      <dgm:spPr/>
      <dgm:t>
        <a:bodyPr/>
        <a:lstStyle/>
        <a:p>
          <a:pPr rtl="0"/>
          <a:r>
            <a:rPr lang="en-US" sz="1600" dirty="0"/>
            <a:t>Financial constraints</a:t>
          </a:r>
        </a:p>
      </dgm:t>
    </dgm:pt>
    <dgm:pt modelId="{31EF7A36-1448-4755-B869-F7887CF76149}" type="sibTrans" cxnId="{AFE87D5A-2FF3-4F2F-B65F-8A07D98D7697}">
      <dgm:prSet/>
      <dgm:spPr/>
      <dgm:t>
        <a:bodyPr/>
        <a:lstStyle/>
        <a:p>
          <a:endParaRPr lang="en-US" sz="1800"/>
        </a:p>
      </dgm:t>
    </dgm:pt>
    <dgm:pt modelId="{9994F851-BBA8-49DB-AD27-2093E03E6716}" type="parTrans" cxnId="{AFE87D5A-2FF3-4F2F-B65F-8A07D98D7697}">
      <dgm:prSet/>
      <dgm:spPr/>
      <dgm:t>
        <a:bodyPr/>
        <a:lstStyle/>
        <a:p>
          <a:endParaRPr lang="en-US" sz="1800"/>
        </a:p>
      </dgm:t>
    </dgm:pt>
    <dgm:pt modelId="{F70DBF45-A87F-4510-86EA-EB0AFFA324C3}" type="pres">
      <dgm:prSet presAssocID="{AA72B628-8CD2-4A2C-8EF3-76E25DE45E2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06BBBC-98AE-44DC-8F4A-17BF47D013B4}" type="pres">
      <dgm:prSet presAssocID="{AA72B628-8CD2-4A2C-8EF3-76E25DE45E2C}" presName="fgShape" presStyleLbl="fgShp" presStyleIdx="0" presStyleCnt="1"/>
      <dgm:spPr/>
    </dgm:pt>
    <dgm:pt modelId="{1054E5DC-A1C8-49E9-8FF7-750392D0AAEB}" type="pres">
      <dgm:prSet presAssocID="{AA72B628-8CD2-4A2C-8EF3-76E25DE45E2C}" presName="linComp" presStyleCnt="0"/>
      <dgm:spPr/>
    </dgm:pt>
    <dgm:pt modelId="{1F22C104-1357-4190-B21E-996B5F71C75D}" type="pres">
      <dgm:prSet presAssocID="{AD0AA26F-2D56-4718-A22E-A7E749214C5F}" presName="compNode" presStyleCnt="0"/>
      <dgm:spPr/>
    </dgm:pt>
    <dgm:pt modelId="{44A9F849-00E9-4D48-8F0A-DD0A466D9451}" type="pres">
      <dgm:prSet presAssocID="{AD0AA26F-2D56-4718-A22E-A7E749214C5F}" presName="bkgdShape" presStyleLbl="node1" presStyleIdx="0" presStyleCnt="8"/>
      <dgm:spPr/>
      <dgm:t>
        <a:bodyPr/>
        <a:lstStyle/>
        <a:p>
          <a:endParaRPr lang="en-US"/>
        </a:p>
      </dgm:t>
    </dgm:pt>
    <dgm:pt modelId="{DB1644BB-F42E-49D2-9C62-46613BCDC41C}" type="pres">
      <dgm:prSet presAssocID="{AD0AA26F-2D56-4718-A22E-A7E749214C5F}" presName="nodeTx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2F0931-CEF2-4707-951E-0FFCF2EC7287}" type="pres">
      <dgm:prSet presAssocID="{AD0AA26F-2D56-4718-A22E-A7E749214C5F}" presName="invisiNode" presStyleLbl="node1" presStyleIdx="0" presStyleCnt="8"/>
      <dgm:spPr/>
    </dgm:pt>
    <dgm:pt modelId="{44D4F932-EAB0-42AA-8D36-72956CFD0506}" type="pres">
      <dgm:prSet presAssocID="{AD0AA26F-2D56-4718-A22E-A7E749214C5F}" presName="imagNode" presStyleLbl="fgImgPlace1" presStyleIdx="0" presStyleCnt="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ADDBE84-6A83-4343-ACFC-E5081EB12980}" type="pres">
      <dgm:prSet presAssocID="{31EF7A36-1448-4755-B869-F7887CF7614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53E5C9A-2D34-4FAE-8F82-A70416BE9A1A}" type="pres">
      <dgm:prSet presAssocID="{942E772B-9280-495B-9CFA-EC8A01FB2D4D}" presName="compNode" presStyleCnt="0"/>
      <dgm:spPr/>
    </dgm:pt>
    <dgm:pt modelId="{8BE34570-BAAF-48B7-9700-B501F9A40D40}" type="pres">
      <dgm:prSet presAssocID="{942E772B-9280-495B-9CFA-EC8A01FB2D4D}" presName="bkgdShape" presStyleLbl="node1" presStyleIdx="1" presStyleCnt="8" custLinFactNeighborY="-1672"/>
      <dgm:spPr/>
      <dgm:t>
        <a:bodyPr/>
        <a:lstStyle/>
        <a:p>
          <a:endParaRPr lang="en-US"/>
        </a:p>
      </dgm:t>
    </dgm:pt>
    <dgm:pt modelId="{35A0A8C1-6F24-491D-A958-21E509CFB753}" type="pres">
      <dgm:prSet presAssocID="{942E772B-9280-495B-9CFA-EC8A01FB2D4D}" presName="nodeTx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9A2F35-2F57-4409-9D76-0F19F5F4120C}" type="pres">
      <dgm:prSet presAssocID="{942E772B-9280-495B-9CFA-EC8A01FB2D4D}" presName="invisiNode" presStyleLbl="node1" presStyleIdx="1" presStyleCnt="8"/>
      <dgm:spPr/>
    </dgm:pt>
    <dgm:pt modelId="{99D9B2F3-EEC2-4700-924A-272540BCD472}" type="pres">
      <dgm:prSet presAssocID="{942E772B-9280-495B-9CFA-EC8A01FB2D4D}" presName="imagNode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4F4319F-9D4C-40D1-9EB7-1B13E1D05398}" type="pres">
      <dgm:prSet presAssocID="{216E5E12-87D9-4328-8CD5-D4151174349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1555423-858B-4DC3-9D64-507247DD6826}" type="pres">
      <dgm:prSet presAssocID="{5CB6FEBB-D5C6-4F62-BD8E-5BDFB4689ADF}" presName="compNode" presStyleCnt="0"/>
      <dgm:spPr/>
    </dgm:pt>
    <dgm:pt modelId="{67978ADB-24F5-4A03-A1A9-7B8595C7B430}" type="pres">
      <dgm:prSet presAssocID="{5CB6FEBB-D5C6-4F62-BD8E-5BDFB4689ADF}" presName="bkgdShape" presStyleLbl="node1" presStyleIdx="2" presStyleCnt="8"/>
      <dgm:spPr/>
      <dgm:t>
        <a:bodyPr/>
        <a:lstStyle/>
        <a:p>
          <a:endParaRPr lang="en-US"/>
        </a:p>
      </dgm:t>
    </dgm:pt>
    <dgm:pt modelId="{98599327-6FBA-45D9-AAF1-07D0FC387B81}" type="pres">
      <dgm:prSet presAssocID="{5CB6FEBB-D5C6-4F62-BD8E-5BDFB4689ADF}" presName="nodeTx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ACF452-E2F4-40C7-9092-8ACAEC63D725}" type="pres">
      <dgm:prSet presAssocID="{5CB6FEBB-D5C6-4F62-BD8E-5BDFB4689ADF}" presName="invisiNode" presStyleLbl="node1" presStyleIdx="2" presStyleCnt="8"/>
      <dgm:spPr/>
    </dgm:pt>
    <dgm:pt modelId="{A943E34B-E51E-451A-AF24-377F61F5DE07}" type="pres">
      <dgm:prSet presAssocID="{5CB6FEBB-D5C6-4F62-BD8E-5BDFB4689ADF}" presName="imagNode" presStyleLbl="fgImgPlace1" presStyleIdx="2" presStyleCnt="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D22DABE-6E0F-450C-85B0-A6EAFBFA5F8D}" type="pres">
      <dgm:prSet presAssocID="{F7E05247-5D86-4E4D-A211-3B04088FA8B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AB1C33A-E183-42A2-AA03-5C72DD73C506}" type="pres">
      <dgm:prSet presAssocID="{B7EC54C1-FEC6-4C19-8A99-5965526AB776}" presName="compNode" presStyleCnt="0"/>
      <dgm:spPr/>
    </dgm:pt>
    <dgm:pt modelId="{68FBFCDA-F646-4DE9-8E76-2461E2850800}" type="pres">
      <dgm:prSet presAssocID="{B7EC54C1-FEC6-4C19-8A99-5965526AB776}" presName="bkgdShape" presStyleLbl="node1" presStyleIdx="3" presStyleCnt="8"/>
      <dgm:spPr/>
      <dgm:t>
        <a:bodyPr/>
        <a:lstStyle/>
        <a:p>
          <a:endParaRPr lang="en-US"/>
        </a:p>
      </dgm:t>
    </dgm:pt>
    <dgm:pt modelId="{8B48D658-0EDA-43BF-9AC1-2A99D83434C3}" type="pres">
      <dgm:prSet presAssocID="{B7EC54C1-FEC6-4C19-8A99-5965526AB776}" presName="nodeTx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5316BF-BCF7-43E9-822A-6104D3634D75}" type="pres">
      <dgm:prSet presAssocID="{B7EC54C1-FEC6-4C19-8A99-5965526AB776}" presName="invisiNode" presStyleLbl="node1" presStyleIdx="3" presStyleCnt="8"/>
      <dgm:spPr/>
    </dgm:pt>
    <dgm:pt modelId="{8ED4F0E1-7AC3-4AE6-8CCF-6AF8A6892148}" type="pres">
      <dgm:prSet presAssocID="{B7EC54C1-FEC6-4C19-8A99-5965526AB776}" presName="imagNode" presStyleLbl="fgImgPlac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3879D58-B66A-4AB8-9456-9BA245FA27AB}" type="pres">
      <dgm:prSet presAssocID="{E22A4F03-2ECB-484F-8140-3B990BE71B2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80D3F81-E119-48C0-A1DA-957B9FCB41D1}" type="pres">
      <dgm:prSet presAssocID="{8D705BD3-E2D8-4709-AD7F-9311550A9C30}" presName="compNode" presStyleCnt="0"/>
      <dgm:spPr/>
    </dgm:pt>
    <dgm:pt modelId="{9B317B15-8FB3-443E-8D63-AF68A5065E89}" type="pres">
      <dgm:prSet presAssocID="{8D705BD3-E2D8-4709-AD7F-9311550A9C30}" presName="bkgdShape" presStyleLbl="node1" presStyleIdx="4" presStyleCnt="8"/>
      <dgm:spPr/>
      <dgm:t>
        <a:bodyPr/>
        <a:lstStyle/>
        <a:p>
          <a:endParaRPr lang="en-US"/>
        </a:p>
      </dgm:t>
    </dgm:pt>
    <dgm:pt modelId="{84AAABD5-24FF-41CF-8F0E-61DF83B46CDA}" type="pres">
      <dgm:prSet presAssocID="{8D705BD3-E2D8-4709-AD7F-9311550A9C30}" presName="nodeTx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C13A79-5D41-4488-AFB3-5FC83980D567}" type="pres">
      <dgm:prSet presAssocID="{8D705BD3-E2D8-4709-AD7F-9311550A9C30}" presName="invisiNode" presStyleLbl="node1" presStyleIdx="4" presStyleCnt="8"/>
      <dgm:spPr/>
    </dgm:pt>
    <dgm:pt modelId="{0C0E3930-9B67-45C0-B2AC-490CC9A65A85}" type="pres">
      <dgm:prSet presAssocID="{8D705BD3-E2D8-4709-AD7F-9311550A9C30}" presName="imagNode" presStyleLbl="fgImgPlac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4703329-FC9F-46EE-AD09-333340DE2ABD}" type="pres">
      <dgm:prSet presAssocID="{E010B88D-59AD-497D-93CE-832A6C0113F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9ABAB62-2463-4060-8AF2-2B60FEEEEAEB}" type="pres">
      <dgm:prSet presAssocID="{9CC2A0C6-6C2B-4A25-8E40-3BA60A5DA566}" presName="compNode" presStyleCnt="0"/>
      <dgm:spPr/>
    </dgm:pt>
    <dgm:pt modelId="{18509D94-43C1-4FF3-8461-8CD0D407C77E}" type="pres">
      <dgm:prSet presAssocID="{9CC2A0C6-6C2B-4A25-8E40-3BA60A5DA566}" presName="bkgdShape" presStyleLbl="node1" presStyleIdx="5" presStyleCnt="8"/>
      <dgm:spPr/>
      <dgm:t>
        <a:bodyPr/>
        <a:lstStyle/>
        <a:p>
          <a:endParaRPr lang="en-US"/>
        </a:p>
      </dgm:t>
    </dgm:pt>
    <dgm:pt modelId="{341A1BA4-9E46-4F9E-9933-9D1BF102D70C}" type="pres">
      <dgm:prSet presAssocID="{9CC2A0C6-6C2B-4A25-8E40-3BA60A5DA566}" presName="nodeTx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3C69A6-60BC-4D00-9352-FA7FCC170AA2}" type="pres">
      <dgm:prSet presAssocID="{9CC2A0C6-6C2B-4A25-8E40-3BA60A5DA566}" presName="invisiNode" presStyleLbl="node1" presStyleIdx="5" presStyleCnt="8"/>
      <dgm:spPr/>
    </dgm:pt>
    <dgm:pt modelId="{104F5BFA-FE85-4F06-BB20-E956FC044406}" type="pres">
      <dgm:prSet presAssocID="{9CC2A0C6-6C2B-4A25-8E40-3BA60A5DA566}" presName="imagNode" presStyleLbl="fgImgPlac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E9C387C-8A96-4810-A438-D638E743CA48}" type="pres">
      <dgm:prSet presAssocID="{B518B859-1E32-48C6-8847-BA085D57DB2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C3B1038-4641-44AF-B58C-47ED699286EB}" type="pres">
      <dgm:prSet presAssocID="{787FD47A-F951-4397-871E-F8CD40ED4EE9}" presName="compNode" presStyleCnt="0"/>
      <dgm:spPr/>
    </dgm:pt>
    <dgm:pt modelId="{7330B378-5980-45E9-87BC-EAE857324583}" type="pres">
      <dgm:prSet presAssocID="{787FD47A-F951-4397-871E-F8CD40ED4EE9}" presName="bkgdShape" presStyleLbl="node1" presStyleIdx="6" presStyleCnt="8"/>
      <dgm:spPr/>
      <dgm:t>
        <a:bodyPr/>
        <a:lstStyle/>
        <a:p>
          <a:endParaRPr lang="en-US"/>
        </a:p>
      </dgm:t>
    </dgm:pt>
    <dgm:pt modelId="{F5FFA52B-4271-4B54-B192-E1A621321DF9}" type="pres">
      <dgm:prSet presAssocID="{787FD47A-F951-4397-871E-F8CD40ED4EE9}" presName="nodeTx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468943-174E-49BD-A94E-3C2C96541594}" type="pres">
      <dgm:prSet presAssocID="{787FD47A-F951-4397-871E-F8CD40ED4EE9}" presName="invisiNode" presStyleLbl="node1" presStyleIdx="6" presStyleCnt="8"/>
      <dgm:spPr/>
    </dgm:pt>
    <dgm:pt modelId="{FF7AABF6-1BAE-4DA1-B459-0A4DAD526619}" type="pres">
      <dgm:prSet presAssocID="{787FD47A-F951-4397-871E-F8CD40ED4EE9}" presName="imagNode" presStyleLbl="fgImgPlace1" presStyleIdx="6" presStyleCnt="8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12BF590-20C3-4916-AF16-87BB29F5E6E5}" type="pres">
      <dgm:prSet presAssocID="{162D232B-94F5-4E07-9A29-4E5E1EA0D04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57B0713-26A5-4778-93F2-DF2309658804}" type="pres">
      <dgm:prSet presAssocID="{5100B825-A3F2-417E-8569-B4CD8F486CD1}" presName="compNode" presStyleCnt="0"/>
      <dgm:spPr/>
    </dgm:pt>
    <dgm:pt modelId="{CB868F7A-DAA9-4B89-82E6-E51EFAE91E19}" type="pres">
      <dgm:prSet presAssocID="{5100B825-A3F2-417E-8569-B4CD8F486CD1}" presName="bkgdShape" presStyleLbl="node1" presStyleIdx="7" presStyleCnt="8"/>
      <dgm:spPr/>
      <dgm:t>
        <a:bodyPr/>
        <a:lstStyle/>
        <a:p>
          <a:endParaRPr lang="en-US"/>
        </a:p>
      </dgm:t>
    </dgm:pt>
    <dgm:pt modelId="{E3A7A0A4-6C4F-430B-95FA-AB7764B6B028}" type="pres">
      <dgm:prSet presAssocID="{5100B825-A3F2-417E-8569-B4CD8F486CD1}" presName="nodeTx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DCC371-841F-43EF-B569-2A09709E20CE}" type="pres">
      <dgm:prSet presAssocID="{5100B825-A3F2-417E-8569-B4CD8F486CD1}" presName="invisiNode" presStyleLbl="node1" presStyleIdx="7" presStyleCnt="8"/>
      <dgm:spPr/>
    </dgm:pt>
    <dgm:pt modelId="{AE60444A-532D-49D1-A1D1-765D2D97B945}" type="pres">
      <dgm:prSet presAssocID="{5100B825-A3F2-417E-8569-B4CD8F486CD1}" presName="imagNode" presStyleLbl="fgImgPlace1" presStyleIdx="7" presStyleCnt="8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047CFD55-E7C9-4940-8F18-53BD0630F122}" type="presOf" srcId="{787FD47A-F951-4397-871E-F8CD40ED4EE9}" destId="{F5FFA52B-4271-4B54-B192-E1A621321DF9}" srcOrd="1" destOrd="0" presId="urn:microsoft.com/office/officeart/2005/8/layout/hList7#1"/>
    <dgm:cxn modelId="{80DE3BFC-E222-4F4B-A3E3-218CCD29DF9B}" type="presOf" srcId="{E010B88D-59AD-497D-93CE-832A6C0113FB}" destId="{54703329-FC9F-46EE-AD09-333340DE2ABD}" srcOrd="0" destOrd="0" presId="urn:microsoft.com/office/officeart/2005/8/layout/hList7#1"/>
    <dgm:cxn modelId="{893C76F7-FAE3-4769-82D3-F3C4E11BCEE1}" type="presOf" srcId="{5CB6FEBB-D5C6-4F62-BD8E-5BDFB4689ADF}" destId="{98599327-6FBA-45D9-AAF1-07D0FC387B81}" srcOrd="1" destOrd="0" presId="urn:microsoft.com/office/officeart/2005/8/layout/hList7#1"/>
    <dgm:cxn modelId="{0FCCBDB3-9C93-4DAF-A613-3A69889EB625}" type="presOf" srcId="{5CB6FEBB-D5C6-4F62-BD8E-5BDFB4689ADF}" destId="{67978ADB-24F5-4A03-A1A9-7B8595C7B430}" srcOrd="0" destOrd="0" presId="urn:microsoft.com/office/officeart/2005/8/layout/hList7#1"/>
    <dgm:cxn modelId="{379CBE15-AD98-4D44-890D-26A619CCE2DB}" type="presOf" srcId="{942E772B-9280-495B-9CFA-EC8A01FB2D4D}" destId="{8BE34570-BAAF-48B7-9700-B501F9A40D40}" srcOrd="0" destOrd="0" presId="urn:microsoft.com/office/officeart/2005/8/layout/hList7#1"/>
    <dgm:cxn modelId="{143D6BFB-6A5B-410F-9B5A-D7B1EF20EA8B}" type="presOf" srcId="{9CC2A0C6-6C2B-4A25-8E40-3BA60A5DA566}" destId="{341A1BA4-9E46-4F9E-9933-9D1BF102D70C}" srcOrd="1" destOrd="0" presId="urn:microsoft.com/office/officeart/2005/8/layout/hList7#1"/>
    <dgm:cxn modelId="{BF1190DB-51E9-4077-B366-BFC518B2505E}" type="presOf" srcId="{787FD47A-F951-4397-871E-F8CD40ED4EE9}" destId="{7330B378-5980-45E9-87BC-EAE857324583}" srcOrd="0" destOrd="0" presId="urn:microsoft.com/office/officeart/2005/8/layout/hList7#1"/>
    <dgm:cxn modelId="{B2FD2764-7046-4AE6-A49F-C755D0717FE3}" type="presOf" srcId="{216E5E12-87D9-4328-8CD5-D41511743490}" destId="{C4F4319F-9D4C-40D1-9EB7-1B13E1D05398}" srcOrd="0" destOrd="0" presId="urn:microsoft.com/office/officeart/2005/8/layout/hList7#1"/>
    <dgm:cxn modelId="{3D917279-93AC-4415-80EB-837E13B59A46}" srcId="{AA72B628-8CD2-4A2C-8EF3-76E25DE45E2C}" destId="{5CB6FEBB-D5C6-4F62-BD8E-5BDFB4689ADF}" srcOrd="2" destOrd="0" parTransId="{2AB03214-A46B-42C7-B77D-D01415BEA6C2}" sibTransId="{F7E05247-5D86-4E4D-A211-3B04088FA8BB}"/>
    <dgm:cxn modelId="{FE0CB364-0F49-475D-A2DE-20F1D0C2C16E}" type="presOf" srcId="{F7E05247-5D86-4E4D-A211-3B04088FA8BB}" destId="{DD22DABE-6E0F-450C-85B0-A6EAFBFA5F8D}" srcOrd="0" destOrd="0" presId="urn:microsoft.com/office/officeart/2005/8/layout/hList7#1"/>
    <dgm:cxn modelId="{ABFAB46D-3581-485F-82CA-1D50340C0E4D}" type="presOf" srcId="{E22A4F03-2ECB-484F-8140-3B990BE71B2C}" destId="{23879D58-B66A-4AB8-9456-9BA245FA27AB}" srcOrd="0" destOrd="0" presId="urn:microsoft.com/office/officeart/2005/8/layout/hList7#1"/>
    <dgm:cxn modelId="{E245D8F0-1DE1-4289-ADA2-44A07443D7D4}" type="presOf" srcId="{B518B859-1E32-48C6-8847-BA085D57DB26}" destId="{7E9C387C-8A96-4810-A438-D638E743CA48}" srcOrd="0" destOrd="0" presId="urn:microsoft.com/office/officeart/2005/8/layout/hList7#1"/>
    <dgm:cxn modelId="{5BB94938-3A27-4A25-8F78-DA88312BED0F}" type="presOf" srcId="{B7EC54C1-FEC6-4C19-8A99-5965526AB776}" destId="{8B48D658-0EDA-43BF-9AC1-2A99D83434C3}" srcOrd="1" destOrd="0" presId="urn:microsoft.com/office/officeart/2005/8/layout/hList7#1"/>
    <dgm:cxn modelId="{186B74E1-4380-42B2-B468-A521AB392F97}" type="presOf" srcId="{AA72B628-8CD2-4A2C-8EF3-76E25DE45E2C}" destId="{F70DBF45-A87F-4510-86EA-EB0AFFA324C3}" srcOrd="0" destOrd="0" presId="urn:microsoft.com/office/officeart/2005/8/layout/hList7#1"/>
    <dgm:cxn modelId="{B9F9D26A-8EB1-418D-81A0-97DC1E77BCE1}" type="presOf" srcId="{B7EC54C1-FEC6-4C19-8A99-5965526AB776}" destId="{68FBFCDA-F646-4DE9-8E76-2461E2850800}" srcOrd="0" destOrd="0" presId="urn:microsoft.com/office/officeart/2005/8/layout/hList7#1"/>
    <dgm:cxn modelId="{CDCABD5F-7A4B-4869-9350-70C8B8F30101}" srcId="{AA72B628-8CD2-4A2C-8EF3-76E25DE45E2C}" destId="{8D705BD3-E2D8-4709-AD7F-9311550A9C30}" srcOrd="4" destOrd="0" parTransId="{736CB2A7-83C2-4668-80E7-DB30C18B2A61}" sibTransId="{E010B88D-59AD-497D-93CE-832A6C0113FB}"/>
    <dgm:cxn modelId="{6F35D4D0-734B-4082-BBCE-FCDE3E5D4DE0}" srcId="{AA72B628-8CD2-4A2C-8EF3-76E25DE45E2C}" destId="{B7EC54C1-FEC6-4C19-8A99-5965526AB776}" srcOrd="3" destOrd="0" parTransId="{897C4E1C-CAE5-4024-A3E3-AB7FC1461303}" sibTransId="{E22A4F03-2ECB-484F-8140-3B990BE71B2C}"/>
    <dgm:cxn modelId="{AFE87D5A-2FF3-4F2F-B65F-8A07D98D7697}" srcId="{AA72B628-8CD2-4A2C-8EF3-76E25DE45E2C}" destId="{AD0AA26F-2D56-4718-A22E-A7E749214C5F}" srcOrd="0" destOrd="0" parTransId="{9994F851-BBA8-49DB-AD27-2093E03E6716}" sibTransId="{31EF7A36-1448-4755-B869-F7887CF76149}"/>
    <dgm:cxn modelId="{90515C68-69F6-46E1-95E3-1319DFAEFDA3}" srcId="{AA72B628-8CD2-4A2C-8EF3-76E25DE45E2C}" destId="{942E772B-9280-495B-9CFA-EC8A01FB2D4D}" srcOrd="1" destOrd="0" parTransId="{91D8C924-A1DA-40DC-A957-6173887D47AB}" sibTransId="{216E5E12-87D9-4328-8CD5-D41511743490}"/>
    <dgm:cxn modelId="{5D19DB8D-B511-4D05-A313-AD3BAFCE5A98}" srcId="{AA72B628-8CD2-4A2C-8EF3-76E25DE45E2C}" destId="{9CC2A0C6-6C2B-4A25-8E40-3BA60A5DA566}" srcOrd="5" destOrd="0" parTransId="{D2617C5D-FF22-40B3-B19A-EAB2F4DEFF21}" sibTransId="{B518B859-1E32-48C6-8847-BA085D57DB26}"/>
    <dgm:cxn modelId="{7A3EFAF0-A934-48ED-B1EC-8858C1B60E9C}" type="presOf" srcId="{5100B825-A3F2-417E-8569-B4CD8F486CD1}" destId="{E3A7A0A4-6C4F-430B-95FA-AB7764B6B028}" srcOrd="1" destOrd="0" presId="urn:microsoft.com/office/officeart/2005/8/layout/hList7#1"/>
    <dgm:cxn modelId="{E53B1041-03D2-4ABB-80E2-28B1B57E3FDB}" srcId="{AA72B628-8CD2-4A2C-8EF3-76E25DE45E2C}" destId="{5100B825-A3F2-417E-8569-B4CD8F486CD1}" srcOrd="7" destOrd="0" parTransId="{F9F7728E-2664-4C0B-B8D5-5498A264F362}" sibTransId="{47DF3920-E8B6-4955-A1BE-90E1762470B8}"/>
    <dgm:cxn modelId="{4FFB6B1D-1D7C-401C-9429-2FFF77A521B8}" type="presOf" srcId="{AD0AA26F-2D56-4718-A22E-A7E749214C5F}" destId="{DB1644BB-F42E-49D2-9C62-46613BCDC41C}" srcOrd="1" destOrd="0" presId="urn:microsoft.com/office/officeart/2005/8/layout/hList7#1"/>
    <dgm:cxn modelId="{51362477-3563-4F82-9ED3-A27222FFA3C3}" type="presOf" srcId="{942E772B-9280-495B-9CFA-EC8A01FB2D4D}" destId="{35A0A8C1-6F24-491D-A958-21E509CFB753}" srcOrd="1" destOrd="0" presId="urn:microsoft.com/office/officeart/2005/8/layout/hList7#1"/>
    <dgm:cxn modelId="{7D32B35B-5834-4202-AA55-479D19A15337}" type="presOf" srcId="{31EF7A36-1448-4755-B869-F7887CF76149}" destId="{5ADDBE84-6A83-4343-ACFC-E5081EB12980}" srcOrd="0" destOrd="0" presId="urn:microsoft.com/office/officeart/2005/8/layout/hList7#1"/>
    <dgm:cxn modelId="{E52B3DC7-3C6A-43E2-9E0A-1E7E7337812B}" type="presOf" srcId="{AD0AA26F-2D56-4718-A22E-A7E749214C5F}" destId="{44A9F849-00E9-4D48-8F0A-DD0A466D9451}" srcOrd="0" destOrd="0" presId="urn:microsoft.com/office/officeart/2005/8/layout/hList7#1"/>
    <dgm:cxn modelId="{2EE52D05-BBD9-4D4A-99E0-41EF69B6791F}" type="presOf" srcId="{8D705BD3-E2D8-4709-AD7F-9311550A9C30}" destId="{84AAABD5-24FF-41CF-8F0E-61DF83B46CDA}" srcOrd="1" destOrd="0" presId="urn:microsoft.com/office/officeart/2005/8/layout/hList7#1"/>
    <dgm:cxn modelId="{0DBAC70A-0AA5-4583-AF86-62C82D7C4780}" type="presOf" srcId="{8D705BD3-E2D8-4709-AD7F-9311550A9C30}" destId="{9B317B15-8FB3-443E-8D63-AF68A5065E89}" srcOrd="0" destOrd="0" presId="urn:microsoft.com/office/officeart/2005/8/layout/hList7#1"/>
    <dgm:cxn modelId="{AFE52FF0-6061-40FE-A3E5-B39D0617E3DD}" srcId="{AA72B628-8CD2-4A2C-8EF3-76E25DE45E2C}" destId="{787FD47A-F951-4397-871E-F8CD40ED4EE9}" srcOrd="6" destOrd="0" parTransId="{211ACFA0-33BA-43A1-9C29-2C5835639B86}" sibTransId="{162D232B-94F5-4E07-9A29-4E5E1EA0D04F}"/>
    <dgm:cxn modelId="{A22EB564-E53F-4BB9-BA0A-48C6F57D49E9}" type="presOf" srcId="{9CC2A0C6-6C2B-4A25-8E40-3BA60A5DA566}" destId="{18509D94-43C1-4FF3-8461-8CD0D407C77E}" srcOrd="0" destOrd="0" presId="urn:microsoft.com/office/officeart/2005/8/layout/hList7#1"/>
    <dgm:cxn modelId="{B4153D56-9224-42B0-8291-FDFC5F0EB4F9}" type="presOf" srcId="{5100B825-A3F2-417E-8569-B4CD8F486CD1}" destId="{CB868F7A-DAA9-4B89-82E6-E51EFAE91E19}" srcOrd="0" destOrd="0" presId="urn:microsoft.com/office/officeart/2005/8/layout/hList7#1"/>
    <dgm:cxn modelId="{67B12CFA-5D38-462B-A08B-BD99CFD51047}" type="presOf" srcId="{162D232B-94F5-4E07-9A29-4E5E1EA0D04F}" destId="{A12BF590-20C3-4916-AF16-87BB29F5E6E5}" srcOrd="0" destOrd="0" presId="urn:microsoft.com/office/officeart/2005/8/layout/hList7#1"/>
    <dgm:cxn modelId="{2D680578-8E3A-427A-A3D3-E87D9D6FB5EF}" type="presParOf" srcId="{F70DBF45-A87F-4510-86EA-EB0AFFA324C3}" destId="{6806BBBC-98AE-44DC-8F4A-17BF47D013B4}" srcOrd="0" destOrd="0" presId="urn:microsoft.com/office/officeart/2005/8/layout/hList7#1"/>
    <dgm:cxn modelId="{FEFE7917-E643-4AC9-939A-6F1E3ABC4615}" type="presParOf" srcId="{F70DBF45-A87F-4510-86EA-EB0AFFA324C3}" destId="{1054E5DC-A1C8-49E9-8FF7-750392D0AAEB}" srcOrd="1" destOrd="0" presId="urn:microsoft.com/office/officeart/2005/8/layout/hList7#1"/>
    <dgm:cxn modelId="{83ACAFEB-FA16-40DA-847A-9B302B158E10}" type="presParOf" srcId="{1054E5DC-A1C8-49E9-8FF7-750392D0AAEB}" destId="{1F22C104-1357-4190-B21E-996B5F71C75D}" srcOrd="0" destOrd="0" presId="urn:microsoft.com/office/officeart/2005/8/layout/hList7#1"/>
    <dgm:cxn modelId="{A100AEEC-763F-41C8-88C0-4BB148B3477F}" type="presParOf" srcId="{1F22C104-1357-4190-B21E-996B5F71C75D}" destId="{44A9F849-00E9-4D48-8F0A-DD0A466D9451}" srcOrd="0" destOrd="0" presId="urn:microsoft.com/office/officeart/2005/8/layout/hList7#1"/>
    <dgm:cxn modelId="{688B3D30-8459-4A22-BEE7-5E399D41E4BB}" type="presParOf" srcId="{1F22C104-1357-4190-B21E-996B5F71C75D}" destId="{DB1644BB-F42E-49D2-9C62-46613BCDC41C}" srcOrd="1" destOrd="0" presId="urn:microsoft.com/office/officeart/2005/8/layout/hList7#1"/>
    <dgm:cxn modelId="{6ED3A647-87C7-4578-ABFB-F43F14D79524}" type="presParOf" srcId="{1F22C104-1357-4190-B21E-996B5F71C75D}" destId="{E72F0931-CEF2-4707-951E-0FFCF2EC7287}" srcOrd="2" destOrd="0" presId="urn:microsoft.com/office/officeart/2005/8/layout/hList7#1"/>
    <dgm:cxn modelId="{6997A8D5-E46E-4D8D-AAB2-E7EF10E8358A}" type="presParOf" srcId="{1F22C104-1357-4190-B21E-996B5F71C75D}" destId="{44D4F932-EAB0-42AA-8D36-72956CFD0506}" srcOrd="3" destOrd="0" presId="urn:microsoft.com/office/officeart/2005/8/layout/hList7#1"/>
    <dgm:cxn modelId="{1C448F04-22D0-47D4-8C41-96A9A6882122}" type="presParOf" srcId="{1054E5DC-A1C8-49E9-8FF7-750392D0AAEB}" destId="{5ADDBE84-6A83-4343-ACFC-E5081EB12980}" srcOrd="1" destOrd="0" presId="urn:microsoft.com/office/officeart/2005/8/layout/hList7#1"/>
    <dgm:cxn modelId="{C0B33C05-64BA-4605-8461-755AD0F7F86A}" type="presParOf" srcId="{1054E5DC-A1C8-49E9-8FF7-750392D0AAEB}" destId="{C53E5C9A-2D34-4FAE-8F82-A70416BE9A1A}" srcOrd="2" destOrd="0" presId="urn:microsoft.com/office/officeart/2005/8/layout/hList7#1"/>
    <dgm:cxn modelId="{E6EC6AF2-D3B7-4F31-9D85-BF61C1E2DDA2}" type="presParOf" srcId="{C53E5C9A-2D34-4FAE-8F82-A70416BE9A1A}" destId="{8BE34570-BAAF-48B7-9700-B501F9A40D40}" srcOrd="0" destOrd="0" presId="urn:microsoft.com/office/officeart/2005/8/layout/hList7#1"/>
    <dgm:cxn modelId="{2D2DF4CB-308F-4A49-86E2-91EF9E71E08E}" type="presParOf" srcId="{C53E5C9A-2D34-4FAE-8F82-A70416BE9A1A}" destId="{35A0A8C1-6F24-491D-A958-21E509CFB753}" srcOrd="1" destOrd="0" presId="urn:microsoft.com/office/officeart/2005/8/layout/hList7#1"/>
    <dgm:cxn modelId="{533D1A38-58E3-490A-9BAB-B3FC6CE88E7D}" type="presParOf" srcId="{C53E5C9A-2D34-4FAE-8F82-A70416BE9A1A}" destId="{A39A2F35-2F57-4409-9D76-0F19F5F4120C}" srcOrd="2" destOrd="0" presId="urn:microsoft.com/office/officeart/2005/8/layout/hList7#1"/>
    <dgm:cxn modelId="{7ED00055-587B-41A4-8AE7-841196B9C8A0}" type="presParOf" srcId="{C53E5C9A-2D34-4FAE-8F82-A70416BE9A1A}" destId="{99D9B2F3-EEC2-4700-924A-272540BCD472}" srcOrd="3" destOrd="0" presId="urn:microsoft.com/office/officeart/2005/8/layout/hList7#1"/>
    <dgm:cxn modelId="{0481C551-1EA8-45A5-82A7-65214277CCF7}" type="presParOf" srcId="{1054E5DC-A1C8-49E9-8FF7-750392D0AAEB}" destId="{C4F4319F-9D4C-40D1-9EB7-1B13E1D05398}" srcOrd="3" destOrd="0" presId="urn:microsoft.com/office/officeart/2005/8/layout/hList7#1"/>
    <dgm:cxn modelId="{0098E929-38E4-4B4F-8D28-286CEF836D39}" type="presParOf" srcId="{1054E5DC-A1C8-49E9-8FF7-750392D0AAEB}" destId="{91555423-858B-4DC3-9D64-507247DD6826}" srcOrd="4" destOrd="0" presId="urn:microsoft.com/office/officeart/2005/8/layout/hList7#1"/>
    <dgm:cxn modelId="{82A73295-435D-4496-AE07-03DF550D67A2}" type="presParOf" srcId="{91555423-858B-4DC3-9D64-507247DD6826}" destId="{67978ADB-24F5-4A03-A1A9-7B8595C7B430}" srcOrd="0" destOrd="0" presId="urn:microsoft.com/office/officeart/2005/8/layout/hList7#1"/>
    <dgm:cxn modelId="{B1DD52F6-1D75-41C0-ADDC-5332EE2336E4}" type="presParOf" srcId="{91555423-858B-4DC3-9D64-507247DD6826}" destId="{98599327-6FBA-45D9-AAF1-07D0FC387B81}" srcOrd="1" destOrd="0" presId="urn:microsoft.com/office/officeart/2005/8/layout/hList7#1"/>
    <dgm:cxn modelId="{3C83612B-8ABE-498D-ADC1-E9BC9CAEF3D0}" type="presParOf" srcId="{91555423-858B-4DC3-9D64-507247DD6826}" destId="{F7ACF452-E2F4-40C7-9092-8ACAEC63D725}" srcOrd="2" destOrd="0" presId="urn:microsoft.com/office/officeart/2005/8/layout/hList7#1"/>
    <dgm:cxn modelId="{AC1A7572-5FBA-4139-9865-D981D1385F4C}" type="presParOf" srcId="{91555423-858B-4DC3-9D64-507247DD6826}" destId="{A943E34B-E51E-451A-AF24-377F61F5DE07}" srcOrd="3" destOrd="0" presId="urn:microsoft.com/office/officeart/2005/8/layout/hList7#1"/>
    <dgm:cxn modelId="{BDD03E81-B551-4B08-82AB-FB822EFFF7D0}" type="presParOf" srcId="{1054E5DC-A1C8-49E9-8FF7-750392D0AAEB}" destId="{DD22DABE-6E0F-450C-85B0-A6EAFBFA5F8D}" srcOrd="5" destOrd="0" presId="urn:microsoft.com/office/officeart/2005/8/layout/hList7#1"/>
    <dgm:cxn modelId="{B6CEC96A-96DD-446A-8A1A-9DB856AC6E6E}" type="presParOf" srcId="{1054E5DC-A1C8-49E9-8FF7-750392D0AAEB}" destId="{5AB1C33A-E183-42A2-AA03-5C72DD73C506}" srcOrd="6" destOrd="0" presId="urn:microsoft.com/office/officeart/2005/8/layout/hList7#1"/>
    <dgm:cxn modelId="{78B4C8E7-6392-4315-9B71-5DF92DFDB495}" type="presParOf" srcId="{5AB1C33A-E183-42A2-AA03-5C72DD73C506}" destId="{68FBFCDA-F646-4DE9-8E76-2461E2850800}" srcOrd="0" destOrd="0" presId="urn:microsoft.com/office/officeart/2005/8/layout/hList7#1"/>
    <dgm:cxn modelId="{7F1C6454-C549-4FC9-A52A-3FE5A982D8C8}" type="presParOf" srcId="{5AB1C33A-E183-42A2-AA03-5C72DD73C506}" destId="{8B48D658-0EDA-43BF-9AC1-2A99D83434C3}" srcOrd="1" destOrd="0" presId="urn:microsoft.com/office/officeart/2005/8/layout/hList7#1"/>
    <dgm:cxn modelId="{39DDCDB7-3E1F-402D-A502-4FA8BF8E1C7B}" type="presParOf" srcId="{5AB1C33A-E183-42A2-AA03-5C72DD73C506}" destId="{C75316BF-BCF7-43E9-822A-6104D3634D75}" srcOrd="2" destOrd="0" presId="urn:microsoft.com/office/officeart/2005/8/layout/hList7#1"/>
    <dgm:cxn modelId="{F84DA290-F7ED-4720-8A2C-44E213CE17C8}" type="presParOf" srcId="{5AB1C33A-E183-42A2-AA03-5C72DD73C506}" destId="{8ED4F0E1-7AC3-4AE6-8CCF-6AF8A6892148}" srcOrd="3" destOrd="0" presId="urn:microsoft.com/office/officeart/2005/8/layout/hList7#1"/>
    <dgm:cxn modelId="{36442BD4-C3A8-4239-A3DA-59E7BDFB3BB3}" type="presParOf" srcId="{1054E5DC-A1C8-49E9-8FF7-750392D0AAEB}" destId="{23879D58-B66A-4AB8-9456-9BA245FA27AB}" srcOrd="7" destOrd="0" presId="urn:microsoft.com/office/officeart/2005/8/layout/hList7#1"/>
    <dgm:cxn modelId="{4B14FCE8-98C6-4E5A-9E9B-44248B6AC0E1}" type="presParOf" srcId="{1054E5DC-A1C8-49E9-8FF7-750392D0AAEB}" destId="{880D3F81-E119-48C0-A1DA-957B9FCB41D1}" srcOrd="8" destOrd="0" presId="urn:microsoft.com/office/officeart/2005/8/layout/hList7#1"/>
    <dgm:cxn modelId="{1837FDCA-C3A1-483D-905E-2BB390FF6C9F}" type="presParOf" srcId="{880D3F81-E119-48C0-A1DA-957B9FCB41D1}" destId="{9B317B15-8FB3-443E-8D63-AF68A5065E89}" srcOrd="0" destOrd="0" presId="urn:microsoft.com/office/officeart/2005/8/layout/hList7#1"/>
    <dgm:cxn modelId="{C05B0CFC-F19D-4A81-BFB1-7832BABCCE8A}" type="presParOf" srcId="{880D3F81-E119-48C0-A1DA-957B9FCB41D1}" destId="{84AAABD5-24FF-41CF-8F0E-61DF83B46CDA}" srcOrd="1" destOrd="0" presId="urn:microsoft.com/office/officeart/2005/8/layout/hList7#1"/>
    <dgm:cxn modelId="{E1B7EE9B-1B88-4B03-B924-4BDE9C0DB58A}" type="presParOf" srcId="{880D3F81-E119-48C0-A1DA-957B9FCB41D1}" destId="{BEC13A79-5D41-4488-AFB3-5FC83980D567}" srcOrd="2" destOrd="0" presId="urn:microsoft.com/office/officeart/2005/8/layout/hList7#1"/>
    <dgm:cxn modelId="{2DD43782-30BA-4222-A323-C87120E6CE5D}" type="presParOf" srcId="{880D3F81-E119-48C0-A1DA-957B9FCB41D1}" destId="{0C0E3930-9B67-45C0-B2AC-490CC9A65A85}" srcOrd="3" destOrd="0" presId="urn:microsoft.com/office/officeart/2005/8/layout/hList7#1"/>
    <dgm:cxn modelId="{B2FB1AB0-ACA1-40F6-A220-37790A2C4B94}" type="presParOf" srcId="{1054E5DC-A1C8-49E9-8FF7-750392D0AAEB}" destId="{54703329-FC9F-46EE-AD09-333340DE2ABD}" srcOrd="9" destOrd="0" presId="urn:microsoft.com/office/officeart/2005/8/layout/hList7#1"/>
    <dgm:cxn modelId="{C766A7A5-E239-419F-B6C6-ACBDB5EA5950}" type="presParOf" srcId="{1054E5DC-A1C8-49E9-8FF7-750392D0AAEB}" destId="{79ABAB62-2463-4060-8AF2-2B60FEEEEAEB}" srcOrd="10" destOrd="0" presId="urn:microsoft.com/office/officeart/2005/8/layout/hList7#1"/>
    <dgm:cxn modelId="{66BBE8B6-AD7D-40AD-8320-1A3A8353F528}" type="presParOf" srcId="{79ABAB62-2463-4060-8AF2-2B60FEEEEAEB}" destId="{18509D94-43C1-4FF3-8461-8CD0D407C77E}" srcOrd="0" destOrd="0" presId="urn:microsoft.com/office/officeart/2005/8/layout/hList7#1"/>
    <dgm:cxn modelId="{EC883C17-89CB-45E8-A512-EAFE94A2CACD}" type="presParOf" srcId="{79ABAB62-2463-4060-8AF2-2B60FEEEEAEB}" destId="{341A1BA4-9E46-4F9E-9933-9D1BF102D70C}" srcOrd="1" destOrd="0" presId="urn:microsoft.com/office/officeart/2005/8/layout/hList7#1"/>
    <dgm:cxn modelId="{25E46E91-487C-477F-A455-35814CDAC7B1}" type="presParOf" srcId="{79ABAB62-2463-4060-8AF2-2B60FEEEEAEB}" destId="{EE3C69A6-60BC-4D00-9352-FA7FCC170AA2}" srcOrd="2" destOrd="0" presId="urn:microsoft.com/office/officeart/2005/8/layout/hList7#1"/>
    <dgm:cxn modelId="{0ECF5321-F8A8-4467-9449-1ACA52DFBB38}" type="presParOf" srcId="{79ABAB62-2463-4060-8AF2-2B60FEEEEAEB}" destId="{104F5BFA-FE85-4F06-BB20-E956FC044406}" srcOrd="3" destOrd="0" presId="urn:microsoft.com/office/officeart/2005/8/layout/hList7#1"/>
    <dgm:cxn modelId="{774BCC5D-B294-4ECB-8D6E-93762E4912D0}" type="presParOf" srcId="{1054E5DC-A1C8-49E9-8FF7-750392D0AAEB}" destId="{7E9C387C-8A96-4810-A438-D638E743CA48}" srcOrd="11" destOrd="0" presId="urn:microsoft.com/office/officeart/2005/8/layout/hList7#1"/>
    <dgm:cxn modelId="{EC086848-E6FB-41E3-B399-19EA341DD00E}" type="presParOf" srcId="{1054E5DC-A1C8-49E9-8FF7-750392D0AAEB}" destId="{CC3B1038-4641-44AF-B58C-47ED699286EB}" srcOrd="12" destOrd="0" presId="urn:microsoft.com/office/officeart/2005/8/layout/hList7#1"/>
    <dgm:cxn modelId="{CFCD2C98-B617-43DC-975A-FDC8731D7F49}" type="presParOf" srcId="{CC3B1038-4641-44AF-B58C-47ED699286EB}" destId="{7330B378-5980-45E9-87BC-EAE857324583}" srcOrd="0" destOrd="0" presId="urn:microsoft.com/office/officeart/2005/8/layout/hList7#1"/>
    <dgm:cxn modelId="{400F83F0-8EC9-4719-AB91-E884C15B8D17}" type="presParOf" srcId="{CC3B1038-4641-44AF-B58C-47ED699286EB}" destId="{F5FFA52B-4271-4B54-B192-E1A621321DF9}" srcOrd="1" destOrd="0" presId="urn:microsoft.com/office/officeart/2005/8/layout/hList7#1"/>
    <dgm:cxn modelId="{AA49B179-9B8A-4385-8F4D-41A61E314F6D}" type="presParOf" srcId="{CC3B1038-4641-44AF-B58C-47ED699286EB}" destId="{20468943-174E-49BD-A94E-3C2C96541594}" srcOrd="2" destOrd="0" presId="urn:microsoft.com/office/officeart/2005/8/layout/hList7#1"/>
    <dgm:cxn modelId="{DCBC43BE-385D-4BBF-93A8-C7598894F820}" type="presParOf" srcId="{CC3B1038-4641-44AF-B58C-47ED699286EB}" destId="{FF7AABF6-1BAE-4DA1-B459-0A4DAD526619}" srcOrd="3" destOrd="0" presId="urn:microsoft.com/office/officeart/2005/8/layout/hList7#1"/>
    <dgm:cxn modelId="{9CD724E4-E4AB-44CC-BE6D-2206634A6225}" type="presParOf" srcId="{1054E5DC-A1C8-49E9-8FF7-750392D0AAEB}" destId="{A12BF590-20C3-4916-AF16-87BB29F5E6E5}" srcOrd="13" destOrd="0" presId="urn:microsoft.com/office/officeart/2005/8/layout/hList7#1"/>
    <dgm:cxn modelId="{8A4A5CB6-0D34-4280-9B2F-703BAB3F4BDE}" type="presParOf" srcId="{1054E5DC-A1C8-49E9-8FF7-750392D0AAEB}" destId="{457B0713-26A5-4778-93F2-DF2309658804}" srcOrd="14" destOrd="0" presId="urn:microsoft.com/office/officeart/2005/8/layout/hList7#1"/>
    <dgm:cxn modelId="{96181C64-136C-4592-A7D5-B30EADFAACE3}" type="presParOf" srcId="{457B0713-26A5-4778-93F2-DF2309658804}" destId="{CB868F7A-DAA9-4B89-82E6-E51EFAE91E19}" srcOrd="0" destOrd="0" presId="urn:microsoft.com/office/officeart/2005/8/layout/hList7#1"/>
    <dgm:cxn modelId="{830FD26B-5890-48E7-B453-96527DEC347C}" type="presParOf" srcId="{457B0713-26A5-4778-93F2-DF2309658804}" destId="{E3A7A0A4-6C4F-430B-95FA-AB7764B6B028}" srcOrd="1" destOrd="0" presId="urn:microsoft.com/office/officeart/2005/8/layout/hList7#1"/>
    <dgm:cxn modelId="{B5FC3845-D6BC-45C9-AFD7-4647C9B88E92}" type="presParOf" srcId="{457B0713-26A5-4778-93F2-DF2309658804}" destId="{67DCC371-841F-43EF-B569-2A09709E20CE}" srcOrd="2" destOrd="0" presId="urn:microsoft.com/office/officeart/2005/8/layout/hList7#1"/>
    <dgm:cxn modelId="{8C4C046E-5CE5-43E1-8EAC-E31874A17356}" type="presParOf" srcId="{457B0713-26A5-4778-93F2-DF2309658804}" destId="{AE60444A-532D-49D1-A1D1-765D2D97B945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EF4C8A-9E1D-4EC0-9D4E-1AFCA9BE262C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A4CCEE-AC31-40A9-A9DC-51D6453EA627}">
      <dgm:prSet phldrT="[Text]" custT="1"/>
      <dgm:spPr/>
      <dgm:t>
        <a:bodyPr/>
        <a:lstStyle/>
        <a:p>
          <a:r>
            <a:rPr lang="en-US" sz="1400" b="1" dirty="0" smtClean="0"/>
            <a:t>JTA Commits to APTA Sustainability Commitment</a:t>
          </a:r>
          <a:endParaRPr lang="en-US" sz="1400" b="1" dirty="0"/>
        </a:p>
      </dgm:t>
    </dgm:pt>
    <dgm:pt modelId="{F2F3EDE8-0CD1-4FDB-9372-04B245845A1C}" type="parTrans" cxnId="{7E82F9E9-90C3-4C20-A3BF-DDA0B2B6E89A}">
      <dgm:prSet/>
      <dgm:spPr/>
      <dgm:t>
        <a:bodyPr/>
        <a:lstStyle/>
        <a:p>
          <a:endParaRPr lang="en-US"/>
        </a:p>
      </dgm:t>
    </dgm:pt>
    <dgm:pt modelId="{119B21C9-A388-4D0F-8826-F7E7A9F84A3F}" type="sibTrans" cxnId="{7E82F9E9-90C3-4C20-A3BF-DDA0B2B6E89A}">
      <dgm:prSet/>
      <dgm:spPr/>
      <dgm:t>
        <a:bodyPr/>
        <a:lstStyle/>
        <a:p>
          <a:endParaRPr lang="en-US"/>
        </a:p>
      </dgm:t>
    </dgm:pt>
    <dgm:pt modelId="{D241C5C3-363D-47F0-845C-1934ABCE7346}">
      <dgm:prSet phldrT="[Text]" custT="1"/>
      <dgm:spPr/>
      <dgm:t>
        <a:bodyPr/>
        <a:lstStyle/>
        <a:p>
          <a:pPr algn="l"/>
          <a:r>
            <a:rPr lang="en-US" sz="1400" b="1" dirty="0" smtClean="0"/>
            <a:t>First Coast Flyer Launches Using CNG Buses</a:t>
          </a:r>
          <a:endParaRPr lang="en-US" sz="1400" b="1" dirty="0"/>
        </a:p>
      </dgm:t>
    </dgm:pt>
    <dgm:pt modelId="{EFC27364-7D08-4A0E-8070-D4E6B79CCB5C}" type="parTrans" cxnId="{1CB000CA-4DDE-4A71-AF23-E2A22C668C02}">
      <dgm:prSet/>
      <dgm:spPr/>
      <dgm:t>
        <a:bodyPr/>
        <a:lstStyle/>
        <a:p>
          <a:endParaRPr lang="en-US"/>
        </a:p>
      </dgm:t>
    </dgm:pt>
    <dgm:pt modelId="{64DE30F2-8AB6-4C50-B501-130960CD4152}" type="sibTrans" cxnId="{1CB000CA-4DDE-4A71-AF23-E2A22C668C02}">
      <dgm:prSet/>
      <dgm:spPr/>
      <dgm:t>
        <a:bodyPr/>
        <a:lstStyle/>
        <a:p>
          <a:endParaRPr lang="en-US"/>
        </a:p>
      </dgm:t>
    </dgm:pt>
    <dgm:pt modelId="{E596CBDD-EADA-486F-B715-6D5E69F2C8CC}">
      <dgm:prSet phldrT="[Text]" custT="1"/>
      <dgm:spPr/>
      <dgm:t>
        <a:bodyPr/>
        <a:lstStyle/>
        <a:p>
          <a:pPr algn="l"/>
          <a:r>
            <a:rPr lang="en-US" sz="1400" b="1" dirty="0" smtClean="0"/>
            <a:t>Sustainability KPI Added to Agency-wide Monthly Metrics</a:t>
          </a:r>
          <a:endParaRPr lang="en-US" sz="1400" b="1" dirty="0"/>
        </a:p>
      </dgm:t>
    </dgm:pt>
    <dgm:pt modelId="{98263B33-8843-4235-938E-2338F36ACC2A}" type="parTrans" cxnId="{A4CB5406-313F-44B5-9C76-FA73355AD283}">
      <dgm:prSet/>
      <dgm:spPr/>
      <dgm:t>
        <a:bodyPr/>
        <a:lstStyle/>
        <a:p>
          <a:endParaRPr lang="en-US"/>
        </a:p>
      </dgm:t>
    </dgm:pt>
    <dgm:pt modelId="{95D6521D-19D9-4615-8F17-B2BCA43FAAAA}" type="sibTrans" cxnId="{A4CB5406-313F-44B5-9C76-FA73355AD283}">
      <dgm:prSet/>
      <dgm:spPr/>
      <dgm:t>
        <a:bodyPr/>
        <a:lstStyle/>
        <a:p>
          <a:endParaRPr lang="en-US"/>
        </a:p>
      </dgm:t>
    </dgm:pt>
    <dgm:pt modelId="{7BF24CCD-D32E-4634-89EF-85A25DAF91CD}">
      <dgm:prSet phldrT="[Text]" custT="1"/>
      <dgm:spPr/>
      <dgm:t>
        <a:bodyPr/>
        <a:lstStyle/>
        <a:p>
          <a:r>
            <a:rPr lang="en-US" sz="1400" b="1" dirty="0" smtClean="0"/>
            <a:t>JTA Sustainability Champion Selected and Committee Formed</a:t>
          </a:r>
          <a:endParaRPr lang="en-US" sz="1400" b="1" dirty="0"/>
        </a:p>
      </dgm:t>
    </dgm:pt>
    <dgm:pt modelId="{8871BFAD-51F9-4FFF-BA3F-C3531F04E14C}" type="sibTrans" cxnId="{F8643F84-C59F-4385-8B76-E65FEE2FCF12}">
      <dgm:prSet/>
      <dgm:spPr/>
      <dgm:t>
        <a:bodyPr/>
        <a:lstStyle/>
        <a:p>
          <a:endParaRPr lang="en-US"/>
        </a:p>
      </dgm:t>
    </dgm:pt>
    <dgm:pt modelId="{AE76476D-8E7F-4DCB-B28A-654B1FD1FD0A}" type="parTrans" cxnId="{F8643F84-C59F-4385-8B76-E65FEE2FCF12}">
      <dgm:prSet/>
      <dgm:spPr/>
      <dgm:t>
        <a:bodyPr/>
        <a:lstStyle/>
        <a:p>
          <a:endParaRPr lang="en-US"/>
        </a:p>
      </dgm:t>
    </dgm:pt>
    <dgm:pt modelId="{2ADA160D-3170-40E9-B557-CC31732A7490}">
      <dgm:prSet phldrT="[Text]" custT="1"/>
      <dgm:spPr/>
      <dgm:t>
        <a:bodyPr/>
        <a:lstStyle/>
        <a:p>
          <a:r>
            <a:rPr lang="en-US" sz="1400" b="1" dirty="0" smtClean="0"/>
            <a:t>Implemented LED Lighting Standards</a:t>
          </a:r>
        </a:p>
        <a:p>
          <a:r>
            <a:rPr lang="en-US" sz="1400" b="1" dirty="0" smtClean="0"/>
            <a:t>Myrtle Campus LED Lighting Retrofit</a:t>
          </a:r>
          <a:endParaRPr lang="en-US" sz="1400" b="1" dirty="0"/>
        </a:p>
      </dgm:t>
    </dgm:pt>
    <dgm:pt modelId="{B95789AC-CC54-46EE-8843-9D9FBF6777E6}" type="parTrans" cxnId="{9826EB24-9463-439E-B222-B47FB0B67A50}">
      <dgm:prSet/>
      <dgm:spPr/>
      <dgm:t>
        <a:bodyPr/>
        <a:lstStyle/>
        <a:p>
          <a:endParaRPr lang="en-US"/>
        </a:p>
      </dgm:t>
    </dgm:pt>
    <dgm:pt modelId="{047D38C6-7D8D-4866-8BBE-C4A85798F32F}" type="sibTrans" cxnId="{9826EB24-9463-439E-B222-B47FB0B67A50}">
      <dgm:prSet/>
      <dgm:spPr/>
      <dgm:t>
        <a:bodyPr/>
        <a:lstStyle/>
        <a:p>
          <a:endParaRPr lang="en-US"/>
        </a:p>
      </dgm:t>
    </dgm:pt>
    <dgm:pt modelId="{AE57D183-3DB2-4F8F-B682-6B6B23373CE1}">
      <dgm:prSet phldrT="[Text]" custT="1"/>
      <dgm:spPr/>
      <dgm:t>
        <a:bodyPr/>
        <a:lstStyle/>
        <a:p>
          <a:pPr algn="l"/>
          <a:r>
            <a:rPr lang="en-US" sz="1400" b="1" dirty="0" smtClean="0"/>
            <a:t>IBT Construction and LEED Silver Certification</a:t>
          </a:r>
          <a:endParaRPr lang="en-US" sz="1400" b="1" dirty="0"/>
        </a:p>
      </dgm:t>
    </dgm:pt>
    <dgm:pt modelId="{AB5E8578-F22B-4A92-8328-5B1980257338}" type="parTrans" cxnId="{46A423BE-F264-4B45-92C8-F9896A759194}">
      <dgm:prSet/>
      <dgm:spPr/>
      <dgm:t>
        <a:bodyPr/>
        <a:lstStyle/>
        <a:p>
          <a:endParaRPr lang="en-US"/>
        </a:p>
      </dgm:t>
    </dgm:pt>
    <dgm:pt modelId="{7FA43973-7573-4B29-9343-189FDC32CEF0}" type="sibTrans" cxnId="{46A423BE-F264-4B45-92C8-F9896A759194}">
      <dgm:prSet/>
      <dgm:spPr/>
      <dgm:t>
        <a:bodyPr/>
        <a:lstStyle/>
        <a:p>
          <a:endParaRPr lang="en-US"/>
        </a:p>
      </dgm:t>
    </dgm:pt>
    <dgm:pt modelId="{9D3652DF-C058-488A-9204-B5F090B0AC25}">
      <dgm:prSet phldrT="[Text]" custT="1"/>
      <dgm:spPr/>
      <dgm:t>
        <a:bodyPr/>
        <a:lstStyle/>
        <a:p>
          <a:r>
            <a:rPr lang="en-US" sz="1400" b="1" dirty="0" smtClean="0"/>
            <a:t>Construction of Jacksonville Regional Transportation Center at </a:t>
          </a:r>
          <a:r>
            <a:rPr lang="en-US" sz="1400" b="1" dirty="0" err="1" smtClean="0"/>
            <a:t>LaVilla</a:t>
          </a:r>
          <a:endParaRPr lang="en-US" sz="1400" b="1" dirty="0"/>
        </a:p>
      </dgm:t>
    </dgm:pt>
    <dgm:pt modelId="{C25E7CBD-4180-4DEA-8B14-13319E8BEDC4}" type="parTrans" cxnId="{B7F88D5C-6681-42DF-AD21-449F7265A53E}">
      <dgm:prSet/>
      <dgm:spPr/>
      <dgm:t>
        <a:bodyPr/>
        <a:lstStyle/>
        <a:p>
          <a:endParaRPr lang="en-US"/>
        </a:p>
      </dgm:t>
    </dgm:pt>
    <dgm:pt modelId="{AED883D6-16A8-4C94-9723-71506AD85D5A}" type="sibTrans" cxnId="{B7F88D5C-6681-42DF-AD21-449F7265A53E}">
      <dgm:prSet/>
      <dgm:spPr/>
      <dgm:t>
        <a:bodyPr/>
        <a:lstStyle/>
        <a:p>
          <a:endParaRPr lang="en-US"/>
        </a:p>
      </dgm:t>
    </dgm:pt>
    <dgm:pt modelId="{66CE169A-2CFC-4F1F-AF63-E593173494FC}">
      <dgm:prSet phldrT="[Text]" custT="1"/>
      <dgm:spPr/>
      <dgm:t>
        <a:bodyPr/>
        <a:lstStyle/>
        <a:p>
          <a:pPr algn="l"/>
          <a:r>
            <a:rPr lang="en-US" sz="1400" b="1" dirty="0" smtClean="0"/>
            <a:t>CNG Fueling Station Constructed</a:t>
          </a:r>
          <a:endParaRPr lang="en-US" sz="1400" b="1" dirty="0"/>
        </a:p>
      </dgm:t>
    </dgm:pt>
    <dgm:pt modelId="{B93F29A9-741F-46E7-A900-650319F151FB}" type="parTrans" cxnId="{9575E910-C431-40DD-9C83-7A5BB96D0696}">
      <dgm:prSet/>
      <dgm:spPr/>
      <dgm:t>
        <a:bodyPr/>
        <a:lstStyle/>
        <a:p>
          <a:endParaRPr lang="en-US"/>
        </a:p>
      </dgm:t>
    </dgm:pt>
    <dgm:pt modelId="{AE8B4277-27F9-4F21-98F3-350033933184}" type="sibTrans" cxnId="{9575E910-C431-40DD-9C83-7A5BB96D0696}">
      <dgm:prSet/>
      <dgm:spPr/>
      <dgm:t>
        <a:bodyPr/>
        <a:lstStyle/>
        <a:p>
          <a:endParaRPr lang="en-US"/>
        </a:p>
      </dgm:t>
    </dgm:pt>
    <dgm:pt modelId="{B535478C-9981-4176-B19B-6ACA00ED5FE7}">
      <dgm:prSet phldrT="[Text]" custT="1"/>
      <dgm:spPr/>
      <dgm:t>
        <a:bodyPr/>
        <a:lstStyle/>
        <a:p>
          <a:r>
            <a:rPr lang="en-US" sz="1400" b="1" dirty="0" smtClean="0"/>
            <a:t>Sustainability Incorporated into Authority Mission and Vision Statements</a:t>
          </a:r>
          <a:endParaRPr lang="en-US" sz="1400" b="1" dirty="0"/>
        </a:p>
      </dgm:t>
    </dgm:pt>
    <dgm:pt modelId="{5A855282-90FC-4DD4-B1D4-F16F032F2BA4}" type="parTrans" cxnId="{CE96BBC2-15D7-4661-B06F-A92E77F5E56A}">
      <dgm:prSet/>
      <dgm:spPr/>
      <dgm:t>
        <a:bodyPr/>
        <a:lstStyle/>
        <a:p>
          <a:endParaRPr lang="en-US"/>
        </a:p>
      </dgm:t>
    </dgm:pt>
    <dgm:pt modelId="{167C5E12-77EF-4EFC-971A-85B9C8AC26C3}" type="sibTrans" cxnId="{CE96BBC2-15D7-4661-B06F-A92E77F5E56A}">
      <dgm:prSet/>
      <dgm:spPr/>
      <dgm:t>
        <a:bodyPr/>
        <a:lstStyle/>
        <a:p>
          <a:endParaRPr lang="en-US"/>
        </a:p>
      </dgm:t>
    </dgm:pt>
    <dgm:pt modelId="{E0B376E2-8115-4091-920B-575846720C01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dirty="0" smtClean="0">
              <a:solidFill>
                <a:schemeClr val="bg1"/>
              </a:solidFill>
            </a:rPr>
            <a:t>Sustainability Action Plan</a:t>
          </a:r>
          <a:endParaRPr lang="en-US" sz="2000" dirty="0">
            <a:solidFill>
              <a:schemeClr val="bg1"/>
            </a:solidFill>
          </a:endParaRPr>
        </a:p>
      </dgm:t>
    </dgm:pt>
    <dgm:pt modelId="{794CEFA9-E6EB-4889-905E-138DF4083546}" type="parTrans" cxnId="{D249551D-2EF4-4F02-A467-D82462F5C9DA}">
      <dgm:prSet/>
      <dgm:spPr/>
      <dgm:t>
        <a:bodyPr/>
        <a:lstStyle/>
        <a:p>
          <a:endParaRPr lang="en-US"/>
        </a:p>
      </dgm:t>
    </dgm:pt>
    <dgm:pt modelId="{F3B062A5-3759-42DA-AF80-D9D0017D8D2B}" type="sibTrans" cxnId="{D249551D-2EF4-4F02-A467-D82462F5C9DA}">
      <dgm:prSet/>
      <dgm:spPr/>
      <dgm:t>
        <a:bodyPr/>
        <a:lstStyle/>
        <a:p>
          <a:endParaRPr lang="en-US"/>
        </a:p>
      </dgm:t>
    </dgm:pt>
    <dgm:pt modelId="{336A4F5F-280C-4C05-8871-A9D516C28B3E}" type="pres">
      <dgm:prSet presAssocID="{B6EF4C8A-9E1D-4EC0-9D4E-1AFCA9BE262C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US"/>
        </a:p>
      </dgm:t>
    </dgm:pt>
    <dgm:pt modelId="{340A743D-2F1D-4B1B-A6A1-43EFB66F093A}" type="pres">
      <dgm:prSet presAssocID="{B6EF4C8A-9E1D-4EC0-9D4E-1AFCA9BE262C}" presName="arrowNode" presStyleLbl="node1" presStyleIdx="0" presStyleCn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/>
            </a:gs>
            <a:gs pos="100000">
              <a:schemeClr val="bg1"/>
            </a:gs>
          </a:gsLst>
          <a:lin ang="13500000" scaled="1"/>
          <a:tileRect/>
        </a:gradFill>
      </dgm:spPr>
      <dgm:t>
        <a:bodyPr/>
        <a:lstStyle/>
        <a:p>
          <a:endParaRPr lang="en-US"/>
        </a:p>
      </dgm:t>
    </dgm:pt>
    <dgm:pt modelId="{E3AD966B-1129-4145-918C-A1B40DCC440C}" type="pres">
      <dgm:prSet presAssocID="{F9A4CCEE-AC31-40A9-A9DC-51D6453EA627}" presName="txNode1" presStyleLbl="revTx" presStyleIdx="0" presStyleCnt="7" custLinFactNeighborX="-75009" custLinFactNeighborY="17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7437D8-9E31-4FDC-A262-EC7020079005}" type="pres">
      <dgm:prSet presAssocID="{D241C5C3-363D-47F0-845C-1934ABCE7346}" presName="txNode2" presStyleLbl="revTx" presStyleIdx="1" presStyleCnt="7" custScaleX="54202" custLinFactNeighborX="-45847" custLinFactNeighborY="-857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CD00A3-A7DF-4F96-8C1F-A740E2299776}" type="pres">
      <dgm:prSet presAssocID="{64DE30F2-8AB6-4C50-B501-130960CD4152}" presName="dotNode2" presStyleCnt="0"/>
      <dgm:spPr/>
    </dgm:pt>
    <dgm:pt modelId="{99F5FBE2-02DC-45DF-9D58-5E2F7F66EF38}" type="pres">
      <dgm:prSet presAssocID="{64DE30F2-8AB6-4C50-B501-130960CD4152}" presName="dotRepeatNode" presStyleLbl="fgShp" presStyleIdx="0" presStyleCnt="5"/>
      <dgm:spPr/>
      <dgm:t>
        <a:bodyPr/>
        <a:lstStyle/>
        <a:p>
          <a:endParaRPr lang="en-US"/>
        </a:p>
      </dgm:t>
    </dgm:pt>
    <dgm:pt modelId="{25970F59-623F-4E28-BF3D-DB042AF83058}" type="pres">
      <dgm:prSet presAssocID="{E596CBDD-EADA-486F-B715-6D5E69F2C8CC}" presName="txNode3" presStyleLbl="revTx" presStyleIdx="2" presStyleCnt="7" custLinFactNeighborX="25564" custLinFactNeighborY="387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A81371-A977-498B-9685-5FB4E4D342BB}" type="pres">
      <dgm:prSet presAssocID="{95D6521D-19D9-4615-8F17-B2BCA43FAAAA}" presName="dotNode3" presStyleCnt="0"/>
      <dgm:spPr/>
    </dgm:pt>
    <dgm:pt modelId="{023EBDE9-A04C-45CB-B838-97FB5EF57392}" type="pres">
      <dgm:prSet presAssocID="{95D6521D-19D9-4615-8F17-B2BCA43FAAAA}" presName="dotRepeatNode" presStyleLbl="fgShp" presStyleIdx="1" presStyleCnt="5"/>
      <dgm:spPr/>
      <dgm:t>
        <a:bodyPr/>
        <a:lstStyle/>
        <a:p>
          <a:endParaRPr lang="en-US"/>
        </a:p>
      </dgm:t>
    </dgm:pt>
    <dgm:pt modelId="{290D6A98-F865-4798-873E-C2F151DEE4F4}" type="pres">
      <dgm:prSet presAssocID="{2ADA160D-3170-40E9-B557-CC31732A7490}" presName="txNode4" presStyleLbl="revTx" presStyleIdx="3" presStyleCnt="7" custScaleX="85800" custLinFactNeighborX="-14328" custLinFactNeighborY="-207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30F284-1D97-4144-B6E0-19A73B261191}" type="pres">
      <dgm:prSet presAssocID="{047D38C6-7D8D-4866-8BBE-C4A85798F32F}" presName="dotNode4" presStyleCnt="0"/>
      <dgm:spPr/>
    </dgm:pt>
    <dgm:pt modelId="{34C7592F-9DC2-4BDF-BC19-1760E90B3F43}" type="pres">
      <dgm:prSet presAssocID="{047D38C6-7D8D-4866-8BBE-C4A85798F32F}" presName="dotRepeatNode" presStyleLbl="fgShp" presStyleIdx="2" presStyleCnt="5"/>
      <dgm:spPr/>
      <dgm:t>
        <a:bodyPr/>
        <a:lstStyle/>
        <a:p>
          <a:endParaRPr lang="en-US"/>
        </a:p>
      </dgm:t>
    </dgm:pt>
    <dgm:pt modelId="{12456C09-414A-497B-9B13-9CF79A103E24}" type="pres">
      <dgm:prSet presAssocID="{AE57D183-3DB2-4F8F-B682-6B6B23373CE1}" presName="txNode5" presStyleLbl="revTx" presStyleIdx="4" presStyleCnt="7" custScaleX="45424" custLinFactNeighborX="34507" custLinFactNeighborY="365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6BC012-B2A2-4F93-9559-4014AD4ECFB8}" type="pres">
      <dgm:prSet presAssocID="{7FA43973-7573-4B29-9343-189FDC32CEF0}" presName="dotNode5" presStyleCnt="0"/>
      <dgm:spPr/>
    </dgm:pt>
    <dgm:pt modelId="{F57226C0-84C4-4A84-8478-CC0072435BA3}" type="pres">
      <dgm:prSet presAssocID="{7FA43973-7573-4B29-9343-189FDC32CEF0}" presName="dotRepeatNode" presStyleLbl="fgShp" presStyleIdx="3" presStyleCnt="5"/>
      <dgm:spPr/>
      <dgm:t>
        <a:bodyPr/>
        <a:lstStyle/>
        <a:p>
          <a:endParaRPr lang="en-US"/>
        </a:p>
      </dgm:t>
    </dgm:pt>
    <dgm:pt modelId="{495D7A6D-C3A7-4A29-AE6D-8349AB217E9D}" type="pres">
      <dgm:prSet presAssocID="{9D3652DF-C058-488A-9204-B5F090B0AC25}" presName="txNode6" presStyleLbl="revTx" presStyleIdx="5" presStyleCnt="7" custLinFactNeighborX="-3311" custLinFactNeighborY="-328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0DD6D5-2C7D-4C85-8079-8AAC55AB6C57}" type="pres">
      <dgm:prSet presAssocID="{AED883D6-16A8-4C94-9723-71506AD85D5A}" presName="dotNode6" presStyleCnt="0"/>
      <dgm:spPr/>
    </dgm:pt>
    <dgm:pt modelId="{14B69919-11CD-46E7-A653-5CB83CF9F962}" type="pres">
      <dgm:prSet presAssocID="{AED883D6-16A8-4C94-9723-71506AD85D5A}" presName="dotRepeatNode" presStyleLbl="fgShp" presStyleIdx="4" presStyleCnt="5"/>
      <dgm:spPr/>
      <dgm:t>
        <a:bodyPr/>
        <a:lstStyle/>
        <a:p>
          <a:endParaRPr lang="en-US"/>
        </a:p>
      </dgm:t>
    </dgm:pt>
    <dgm:pt modelId="{5888817D-FE81-4AED-AB06-7AF9C382D275}" type="pres">
      <dgm:prSet presAssocID="{E0B376E2-8115-4091-920B-575846720C01}" presName="txNode7" presStyleLbl="revTx" presStyleIdx="6" presStyleCnt="7" custScaleX="79554" custScaleY="79554" custLinFactNeighborX="595" custLinFactNeighborY="4364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</dgm:ptLst>
  <dgm:cxnLst>
    <dgm:cxn modelId="{9575E910-C431-40DD-9C83-7A5BB96D0696}" srcId="{D241C5C3-363D-47F0-845C-1934ABCE7346}" destId="{66CE169A-2CFC-4F1F-AF63-E593173494FC}" srcOrd="0" destOrd="0" parTransId="{B93F29A9-741F-46E7-A900-650319F151FB}" sibTransId="{AE8B4277-27F9-4F21-98F3-350033933184}"/>
    <dgm:cxn modelId="{C09DB7C4-76BE-41FB-8293-6047CE94535F}" type="presOf" srcId="{66CE169A-2CFC-4F1F-AF63-E593173494FC}" destId="{887437D8-9E31-4FDC-A262-EC7020079005}" srcOrd="0" destOrd="1" presId="urn:microsoft.com/office/officeart/2009/3/layout/DescendingProcess"/>
    <dgm:cxn modelId="{AF266DB6-8541-488F-BD69-A5AB0E7EC282}" type="presOf" srcId="{E0B376E2-8115-4091-920B-575846720C01}" destId="{5888817D-FE81-4AED-AB06-7AF9C382D275}" srcOrd="0" destOrd="0" presId="urn:microsoft.com/office/officeart/2009/3/layout/DescendingProcess"/>
    <dgm:cxn modelId="{0C941B35-A0C2-4F7F-9E2D-11CC19ABF946}" type="presOf" srcId="{F9A4CCEE-AC31-40A9-A9DC-51D6453EA627}" destId="{E3AD966B-1129-4145-918C-A1B40DCC440C}" srcOrd="0" destOrd="0" presId="urn:microsoft.com/office/officeart/2009/3/layout/DescendingProcess"/>
    <dgm:cxn modelId="{1CB000CA-4DDE-4A71-AF23-E2A22C668C02}" srcId="{B6EF4C8A-9E1D-4EC0-9D4E-1AFCA9BE262C}" destId="{D241C5C3-363D-47F0-845C-1934ABCE7346}" srcOrd="1" destOrd="0" parTransId="{EFC27364-7D08-4A0E-8070-D4E6B79CCB5C}" sibTransId="{64DE30F2-8AB6-4C50-B501-130960CD4152}"/>
    <dgm:cxn modelId="{72939073-6648-4EC1-9BE1-D27F220B1BB5}" type="presOf" srcId="{B535478C-9981-4176-B19B-6ACA00ED5FE7}" destId="{E3AD966B-1129-4145-918C-A1B40DCC440C}" srcOrd="0" destOrd="2" presId="urn:microsoft.com/office/officeart/2009/3/layout/DescendingProcess"/>
    <dgm:cxn modelId="{6FD79F09-A69C-4341-A669-2C7262E619D3}" type="presOf" srcId="{AE57D183-3DB2-4F8F-B682-6B6B23373CE1}" destId="{12456C09-414A-497B-9B13-9CF79A103E24}" srcOrd="0" destOrd="0" presId="urn:microsoft.com/office/officeart/2009/3/layout/DescendingProcess"/>
    <dgm:cxn modelId="{9A80EDB1-5E70-49BA-905D-EF0CE2FE92B2}" type="presOf" srcId="{7FA43973-7573-4B29-9343-189FDC32CEF0}" destId="{F57226C0-84C4-4A84-8478-CC0072435BA3}" srcOrd="0" destOrd="0" presId="urn:microsoft.com/office/officeart/2009/3/layout/DescendingProcess"/>
    <dgm:cxn modelId="{BF1FF71D-B7F3-45EA-A81B-3753E3A1F6E3}" type="presOf" srcId="{64DE30F2-8AB6-4C50-B501-130960CD4152}" destId="{99F5FBE2-02DC-45DF-9D58-5E2F7F66EF38}" srcOrd="0" destOrd="0" presId="urn:microsoft.com/office/officeart/2009/3/layout/DescendingProcess"/>
    <dgm:cxn modelId="{4C233914-997D-4DD8-BA79-DE3CD159C711}" type="presOf" srcId="{95D6521D-19D9-4615-8F17-B2BCA43FAAAA}" destId="{023EBDE9-A04C-45CB-B838-97FB5EF57392}" srcOrd="0" destOrd="0" presId="urn:microsoft.com/office/officeart/2009/3/layout/DescendingProcess"/>
    <dgm:cxn modelId="{F1CFB599-FEEC-4F48-83B8-F2D1D3C08D70}" type="presOf" srcId="{B6EF4C8A-9E1D-4EC0-9D4E-1AFCA9BE262C}" destId="{336A4F5F-280C-4C05-8871-A9D516C28B3E}" srcOrd="0" destOrd="0" presId="urn:microsoft.com/office/officeart/2009/3/layout/DescendingProcess"/>
    <dgm:cxn modelId="{9C31E7D9-4A4E-4239-A8AB-9DF5DC2EF8D5}" type="presOf" srcId="{E596CBDD-EADA-486F-B715-6D5E69F2C8CC}" destId="{25970F59-623F-4E28-BF3D-DB042AF83058}" srcOrd="0" destOrd="0" presId="urn:microsoft.com/office/officeart/2009/3/layout/DescendingProcess"/>
    <dgm:cxn modelId="{7E82F9E9-90C3-4C20-A3BF-DDA0B2B6E89A}" srcId="{B6EF4C8A-9E1D-4EC0-9D4E-1AFCA9BE262C}" destId="{F9A4CCEE-AC31-40A9-A9DC-51D6453EA627}" srcOrd="0" destOrd="0" parTransId="{F2F3EDE8-0CD1-4FDB-9372-04B245845A1C}" sibTransId="{119B21C9-A388-4D0F-8826-F7E7A9F84A3F}"/>
    <dgm:cxn modelId="{A4CB5406-313F-44B5-9C76-FA73355AD283}" srcId="{B6EF4C8A-9E1D-4EC0-9D4E-1AFCA9BE262C}" destId="{E596CBDD-EADA-486F-B715-6D5E69F2C8CC}" srcOrd="2" destOrd="0" parTransId="{98263B33-8843-4235-938E-2338F36ACC2A}" sibTransId="{95D6521D-19D9-4615-8F17-B2BCA43FAAAA}"/>
    <dgm:cxn modelId="{D249551D-2EF4-4F02-A467-D82462F5C9DA}" srcId="{B6EF4C8A-9E1D-4EC0-9D4E-1AFCA9BE262C}" destId="{E0B376E2-8115-4091-920B-575846720C01}" srcOrd="6" destOrd="0" parTransId="{794CEFA9-E6EB-4889-905E-138DF4083546}" sibTransId="{F3B062A5-3759-42DA-AF80-D9D0017D8D2B}"/>
    <dgm:cxn modelId="{FBDFB376-8CBE-41BC-AD49-2E7D07D005E0}" type="presOf" srcId="{9D3652DF-C058-488A-9204-B5F090B0AC25}" destId="{495D7A6D-C3A7-4A29-AE6D-8349AB217E9D}" srcOrd="0" destOrd="0" presId="urn:microsoft.com/office/officeart/2009/3/layout/DescendingProcess"/>
    <dgm:cxn modelId="{9826EB24-9463-439E-B222-B47FB0B67A50}" srcId="{B6EF4C8A-9E1D-4EC0-9D4E-1AFCA9BE262C}" destId="{2ADA160D-3170-40E9-B557-CC31732A7490}" srcOrd="3" destOrd="0" parTransId="{B95789AC-CC54-46EE-8843-9D9FBF6777E6}" sibTransId="{047D38C6-7D8D-4866-8BBE-C4A85798F32F}"/>
    <dgm:cxn modelId="{CE96BBC2-15D7-4661-B06F-A92E77F5E56A}" srcId="{F9A4CCEE-AC31-40A9-A9DC-51D6453EA627}" destId="{B535478C-9981-4176-B19B-6ACA00ED5FE7}" srcOrd="1" destOrd="0" parTransId="{5A855282-90FC-4DD4-B1D4-F16F032F2BA4}" sibTransId="{167C5E12-77EF-4EFC-971A-85B9C8AC26C3}"/>
    <dgm:cxn modelId="{75573983-245D-48D2-AE53-C126875689DC}" type="presOf" srcId="{7BF24CCD-D32E-4634-89EF-85A25DAF91CD}" destId="{E3AD966B-1129-4145-918C-A1B40DCC440C}" srcOrd="0" destOrd="1" presId="urn:microsoft.com/office/officeart/2009/3/layout/DescendingProcess"/>
    <dgm:cxn modelId="{86CBD102-696E-430B-A17A-BF01F2924C90}" type="presOf" srcId="{047D38C6-7D8D-4866-8BBE-C4A85798F32F}" destId="{34C7592F-9DC2-4BDF-BC19-1760E90B3F43}" srcOrd="0" destOrd="0" presId="urn:microsoft.com/office/officeart/2009/3/layout/DescendingProcess"/>
    <dgm:cxn modelId="{B7F88D5C-6681-42DF-AD21-449F7265A53E}" srcId="{B6EF4C8A-9E1D-4EC0-9D4E-1AFCA9BE262C}" destId="{9D3652DF-C058-488A-9204-B5F090B0AC25}" srcOrd="5" destOrd="0" parTransId="{C25E7CBD-4180-4DEA-8B14-13319E8BEDC4}" sibTransId="{AED883D6-16A8-4C94-9723-71506AD85D5A}"/>
    <dgm:cxn modelId="{A1A12354-E7D3-4EFE-96AC-2FE9B24288D5}" type="presOf" srcId="{2ADA160D-3170-40E9-B557-CC31732A7490}" destId="{290D6A98-F865-4798-873E-C2F151DEE4F4}" srcOrd="0" destOrd="0" presId="urn:microsoft.com/office/officeart/2009/3/layout/DescendingProcess"/>
    <dgm:cxn modelId="{54151DBD-224F-4BDB-9109-53BA38120B99}" type="presOf" srcId="{AED883D6-16A8-4C94-9723-71506AD85D5A}" destId="{14B69919-11CD-46E7-A653-5CB83CF9F962}" srcOrd="0" destOrd="0" presId="urn:microsoft.com/office/officeart/2009/3/layout/DescendingProcess"/>
    <dgm:cxn modelId="{F8643F84-C59F-4385-8B76-E65FEE2FCF12}" srcId="{F9A4CCEE-AC31-40A9-A9DC-51D6453EA627}" destId="{7BF24CCD-D32E-4634-89EF-85A25DAF91CD}" srcOrd="0" destOrd="0" parTransId="{AE76476D-8E7F-4DCB-B28A-654B1FD1FD0A}" sibTransId="{8871BFAD-51F9-4FFF-BA3F-C3531F04E14C}"/>
    <dgm:cxn modelId="{8B1E0EBA-3A03-4A25-9B36-D5F315BB7DF7}" type="presOf" srcId="{D241C5C3-363D-47F0-845C-1934ABCE7346}" destId="{887437D8-9E31-4FDC-A262-EC7020079005}" srcOrd="0" destOrd="0" presId="urn:microsoft.com/office/officeart/2009/3/layout/DescendingProcess"/>
    <dgm:cxn modelId="{46A423BE-F264-4B45-92C8-F9896A759194}" srcId="{B6EF4C8A-9E1D-4EC0-9D4E-1AFCA9BE262C}" destId="{AE57D183-3DB2-4F8F-B682-6B6B23373CE1}" srcOrd="4" destOrd="0" parTransId="{AB5E8578-F22B-4A92-8328-5B1980257338}" sibTransId="{7FA43973-7573-4B29-9343-189FDC32CEF0}"/>
    <dgm:cxn modelId="{2FEA139E-CE3F-4F18-96D7-51F8EA3033B9}" type="presParOf" srcId="{336A4F5F-280C-4C05-8871-A9D516C28B3E}" destId="{340A743D-2F1D-4B1B-A6A1-43EFB66F093A}" srcOrd="0" destOrd="0" presId="urn:microsoft.com/office/officeart/2009/3/layout/DescendingProcess"/>
    <dgm:cxn modelId="{44A1301B-D363-47A6-B60B-3A539F1E0B14}" type="presParOf" srcId="{336A4F5F-280C-4C05-8871-A9D516C28B3E}" destId="{E3AD966B-1129-4145-918C-A1B40DCC440C}" srcOrd="1" destOrd="0" presId="urn:microsoft.com/office/officeart/2009/3/layout/DescendingProcess"/>
    <dgm:cxn modelId="{82334DCA-0725-48A6-8265-B78F1497DDC8}" type="presParOf" srcId="{336A4F5F-280C-4C05-8871-A9D516C28B3E}" destId="{887437D8-9E31-4FDC-A262-EC7020079005}" srcOrd="2" destOrd="0" presId="urn:microsoft.com/office/officeart/2009/3/layout/DescendingProcess"/>
    <dgm:cxn modelId="{A0C7E576-4A11-40B3-AAA4-6A3365D5FC9F}" type="presParOf" srcId="{336A4F5F-280C-4C05-8871-A9D516C28B3E}" destId="{BECD00A3-A7DF-4F96-8C1F-A740E2299776}" srcOrd="3" destOrd="0" presId="urn:microsoft.com/office/officeart/2009/3/layout/DescendingProcess"/>
    <dgm:cxn modelId="{623B7031-B5AF-4650-9D01-0625760BBB41}" type="presParOf" srcId="{BECD00A3-A7DF-4F96-8C1F-A740E2299776}" destId="{99F5FBE2-02DC-45DF-9D58-5E2F7F66EF38}" srcOrd="0" destOrd="0" presId="urn:microsoft.com/office/officeart/2009/3/layout/DescendingProcess"/>
    <dgm:cxn modelId="{6A3388FD-6779-49AD-939D-04E3E43D7E8D}" type="presParOf" srcId="{336A4F5F-280C-4C05-8871-A9D516C28B3E}" destId="{25970F59-623F-4E28-BF3D-DB042AF83058}" srcOrd="4" destOrd="0" presId="urn:microsoft.com/office/officeart/2009/3/layout/DescendingProcess"/>
    <dgm:cxn modelId="{AEED3B7B-FDE5-4168-82D9-30C6146E1519}" type="presParOf" srcId="{336A4F5F-280C-4C05-8871-A9D516C28B3E}" destId="{EFA81371-A977-498B-9685-5FB4E4D342BB}" srcOrd="5" destOrd="0" presId="urn:microsoft.com/office/officeart/2009/3/layout/DescendingProcess"/>
    <dgm:cxn modelId="{1458C3E4-8C1E-41D1-822E-FD3FB2835AF9}" type="presParOf" srcId="{EFA81371-A977-498B-9685-5FB4E4D342BB}" destId="{023EBDE9-A04C-45CB-B838-97FB5EF57392}" srcOrd="0" destOrd="0" presId="urn:microsoft.com/office/officeart/2009/3/layout/DescendingProcess"/>
    <dgm:cxn modelId="{8C564393-2574-4B18-999D-48960B7589B7}" type="presParOf" srcId="{336A4F5F-280C-4C05-8871-A9D516C28B3E}" destId="{290D6A98-F865-4798-873E-C2F151DEE4F4}" srcOrd="6" destOrd="0" presId="urn:microsoft.com/office/officeart/2009/3/layout/DescendingProcess"/>
    <dgm:cxn modelId="{24650F11-0C9B-49AF-8CF9-BC749AAEE920}" type="presParOf" srcId="{336A4F5F-280C-4C05-8871-A9D516C28B3E}" destId="{A030F284-1D97-4144-B6E0-19A73B261191}" srcOrd="7" destOrd="0" presId="urn:microsoft.com/office/officeart/2009/3/layout/DescendingProcess"/>
    <dgm:cxn modelId="{29049C57-82BE-482F-9130-1A20723CD3A6}" type="presParOf" srcId="{A030F284-1D97-4144-B6E0-19A73B261191}" destId="{34C7592F-9DC2-4BDF-BC19-1760E90B3F43}" srcOrd="0" destOrd="0" presId="urn:microsoft.com/office/officeart/2009/3/layout/DescendingProcess"/>
    <dgm:cxn modelId="{551B8E19-48A3-446B-BC66-11A37598C4A9}" type="presParOf" srcId="{336A4F5F-280C-4C05-8871-A9D516C28B3E}" destId="{12456C09-414A-497B-9B13-9CF79A103E24}" srcOrd="8" destOrd="0" presId="urn:microsoft.com/office/officeart/2009/3/layout/DescendingProcess"/>
    <dgm:cxn modelId="{EBD878BE-6958-4CD0-9B88-DF26C202A8D8}" type="presParOf" srcId="{336A4F5F-280C-4C05-8871-A9D516C28B3E}" destId="{9F6BC012-B2A2-4F93-9559-4014AD4ECFB8}" srcOrd="9" destOrd="0" presId="urn:microsoft.com/office/officeart/2009/3/layout/DescendingProcess"/>
    <dgm:cxn modelId="{B921C722-A78B-4183-A2FF-CAE9CBA8849B}" type="presParOf" srcId="{9F6BC012-B2A2-4F93-9559-4014AD4ECFB8}" destId="{F57226C0-84C4-4A84-8478-CC0072435BA3}" srcOrd="0" destOrd="0" presId="urn:microsoft.com/office/officeart/2009/3/layout/DescendingProcess"/>
    <dgm:cxn modelId="{DF5D9958-F9D1-42E0-92CB-45CA21C2D0DE}" type="presParOf" srcId="{336A4F5F-280C-4C05-8871-A9D516C28B3E}" destId="{495D7A6D-C3A7-4A29-AE6D-8349AB217E9D}" srcOrd="10" destOrd="0" presId="urn:microsoft.com/office/officeart/2009/3/layout/DescendingProcess"/>
    <dgm:cxn modelId="{121320E0-745D-4002-87A6-261FAF24995B}" type="presParOf" srcId="{336A4F5F-280C-4C05-8871-A9D516C28B3E}" destId="{FC0DD6D5-2C7D-4C85-8079-8AAC55AB6C57}" srcOrd="11" destOrd="0" presId="urn:microsoft.com/office/officeart/2009/3/layout/DescendingProcess"/>
    <dgm:cxn modelId="{5CDE6984-2705-4B0D-8B80-591E4C056E6D}" type="presParOf" srcId="{FC0DD6D5-2C7D-4C85-8079-8AAC55AB6C57}" destId="{14B69919-11CD-46E7-A653-5CB83CF9F962}" srcOrd="0" destOrd="0" presId="urn:microsoft.com/office/officeart/2009/3/layout/DescendingProcess"/>
    <dgm:cxn modelId="{309D2D8D-3A2F-40F4-8E57-3759B99369B7}" type="presParOf" srcId="{336A4F5F-280C-4C05-8871-A9D516C28B3E}" destId="{5888817D-FE81-4AED-AB06-7AF9C382D275}" srcOrd="12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8B2C4C-1ABA-4C9E-80C8-4BE3D27BC501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C34F8CD-570A-47BC-B8DE-4D1A69807E37}">
      <dgm:prSet/>
      <dgm:spPr/>
      <dgm:t>
        <a:bodyPr/>
        <a:lstStyle/>
        <a:p>
          <a:pPr rtl="0"/>
          <a:r>
            <a:rPr lang="en-US" b="0" i="0" dirty="0"/>
            <a:t>Water Use &amp; Pollutant Discharge</a:t>
          </a:r>
          <a:endParaRPr lang="en-US" dirty="0"/>
        </a:p>
      </dgm:t>
    </dgm:pt>
    <dgm:pt modelId="{4731FCDC-25B3-4AA5-936C-2F6C720E88D1}" type="parTrans" cxnId="{3F12E199-1490-4D55-A4EC-2F9A6B2944CE}">
      <dgm:prSet/>
      <dgm:spPr/>
      <dgm:t>
        <a:bodyPr/>
        <a:lstStyle/>
        <a:p>
          <a:endParaRPr lang="en-US"/>
        </a:p>
      </dgm:t>
    </dgm:pt>
    <dgm:pt modelId="{D29927CF-F4BC-4789-8E14-FFEF9A8212F7}" type="sibTrans" cxnId="{3F12E199-1490-4D55-A4EC-2F9A6B2944CE}">
      <dgm:prSet/>
      <dgm:spPr/>
      <dgm:t>
        <a:bodyPr/>
        <a:lstStyle/>
        <a:p>
          <a:endParaRPr lang="en-US"/>
        </a:p>
      </dgm:t>
    </dgm:pt>
    <dgm:pt modelId="{3F72A45D-832C-447A-931B-C99669B9EA8E}">
      <dgm:prSet/>
      <dgm:spPr/>
      <dgm:t>
        <a:bodyPr/>
        <a:lstStyle/>
        <a:p>
          <a:pPr rtl="0"/>
          <a:r>
            <a:rPr lang="en-US" b="0" i="0" dirty="0"/>
            <a:t>Facility Energy Use</a:t>
          </a:r>
          <a:endParaRPr lang="en-US" dirty="0"/>
        </a:p>
      </dgm:t>
    </dgm:pt>
    <dgm:pt modelId="{EC2F91DD-7120-43B0-B62A-AC5AABE78C9D}" type="parTrans" cxnId="{4EA0480F-5729-450A-9362-4E3E66D53863}">
      <dgm:prSet/>
      <dgm:spPr/>
      <dgm:t>
        <a:bodyPr/>
        <a:lstStyle/>
        <a:p>
          <a:endParaRPr lang="en-US"/>
        </a:p>
      </dgm:t>
    </dgm:pt>
    <dgm:pt modelId="{BF96FE1E-C32A-4B3D-BA92-43D3FFD8CD98}" type="sibTrans" cxnId="{4EA0480F-5729-450A-9362-4E3E66D53863}">
      <dgm:prSet/>
      <dgm:spPr/>
      <dgm:t>
        <a:bodyPr/>
        <a:lstStyle/>
        <a:p>
          <a:endParaRPr lang="en-US"/>
        </a:p>
      </dgm:t>
    </dgm:pt>
    <dgm:pt modelId="{94F84D8D-C45B-4271-96E6-197490C6D360}">
      <dgm:prSet/>
      <dgm:spPr/>
      <dgm:t>
        <a:bodyPr/>
        <a:lstStyle/>
        <a:p>
          <a:pPr rtl="0"/>
          <a:r>
            <a:rPr lang="en-US" b="0" i="0" dirty="0"/>
            <a:t>Materials Management</a:t>
          </a:r>
          <a:endParaRPr lang="en-US" dirty="0"/>
        </a:p>
      </dgm:t>
    </dgm:pt>
    <dgm:pt modelId="{26F633F8-7CDC-40D9-A13E-A1A04A6C5CE1}" type="parTrans" cxnId="{7017184D-34F6-4626-AEC9-16656B20D202}">
      <dgm:prSet/>
      <dgm:spPr/>
      <dgm:t>
        <a:bodyPr/>
        <a:lstStyle/>
        <a:p>
          <a:endParaRPr lang="en-US"/>
        </a:p>
      </dgm:t>
    </dgm:pt>
    <dgm:pt modelId="{70F88AE1-BA07-4030-AC9E-C0B0E07D09ED}" type="sibTrans" cxnId="{7017184D-34F6-4626-AEC9-16656B20D202}">
      <dgm:prSet/>
      <dgm:spPr/>
      <dgm:t>
        <a:bodyPr/>
        <a:lstStyle/>
        <a:p>
          <a:endParaRPr lang="en-US"/>
        </a:p>
      </dgm:t>
    </dgm:pt>
    <dgm:pt modelId="{DEB68018-3950-452E-A716-1BE6EC5ACFCD}">
      <dgm:prSet/>
      <dgm:spPr/>
      <dgm:t>
        <a:bodyPr/>
        <a:lstStyle/>
        <a:p>
          <a:pPr rtl="0"/>
          <a:r>
            <a:rPr lang="en-US" b="0" i="0" dirty="0"/>
            <a:t>Fleet Operations</a:t>
          </a:r>
          <a:endParaRPr lang="en-US" dirty="0"/>
        </a:p>
      </dgm:t>
    </dgm:pt>
    <dgm:pt modelId="{0AAF1C14-39DE-4173-B670-30EB512335B0}" type="parTrans" cxnId="{9CB5EA5D-551F-4848-8833-2CAB96452DED}">
      <dgm:prSet/>
      <dgm:spPr/>
      <dgm:t>
        <a:bodyPr/>
        <a:lstStyle/>
        <a:p>
          <a:endParaRPr lang="en-US"/>
        </a:p>
      </dgm:t>
    </dgm:pt>
    <dgm:pt modelId="{DA970582-0516-4174-81E1-7330008914DD}" type="sibTrans" cxnId="{9CB5EA5D-551F-4848-8833-2CAB96452DED}">
      <dgm:prSet/>
      <dgm:spPr/>
      <dgm:t>
        <a:bodyPr/>
        <a:lstStyle/>
        <a:p>
          <a:endParaRPr lang="en-US"/>
        </a:p>
      </dgm:t>
    </dgm:pt>
    <dgm:pt modelId="{0FB390FE-F754-4355-9AC7-7A9885445EDB}">
      <dgm:prSet/>
      <dgm:spPr/>
      <dgm:t>
        <a:bodyPr/>
        <a:lstStyle/>
        <a:p>
          <a:pPr rtl="0"/>
          <a:r>
            <a:rPr lang="en-US" b="0" i="0" dirty="0"/>
            <a:t>Healthy Communities</a:t>
          </a:r>
          <a:endParaRPr lang="en-US" dirty="0"/>
        </a:p>
      </dgm:t>
    </dgm:pt>
    <dgm:pt modelId="{91DA613C-9F0E-4673-B43B-ED3E36260FF5}" type="parTrans" cxnId="{DC96EC8C-3597-4DDF-AA29-9ACDEAF454E1}">
      <dgm:prSet/>
      <dgm:spPr/>
      <dgm:t>
        <a:bodyPr/>
        <a:lstStyle/>
        <a:p>
          <a:endParaRPr lang="en-US"/>
        </a:p>
      </dgm:t>
    </dgm:pt>
    <dgm:pt modelId="{9001DFCE-E440-4359-B1D5-2C3D44C94EE4}" type="sibTrans" cxnId="{DC96EC8C-3597-4DDF-AA29-9ACDEAF454E1}">
      <dgm:prSet/>
      <dgm:spPr/>
      <dgm:t>
        <a:bodyPr/>
        <a:lstStyle/>
        <a:p>
          <a:endParaRPr lang="en-US"/>
        </a:p>
      </dgm:t>
    </dgm:pt>
    <dgm:pt modelId="{891075DF-DD2F-41DF-955F-3FA8BC80C7DF}">
      <dgm:prSet/>
      <dgm:spPr/>
      <dgm:t>
        <a:bodyPr/>
        <a:lstStyle/>
        <a:p>
          <a:pPr rtl="0"/>
          <a:r>
            <a:rPr lang="en-US" b="0" i="0" dirty="0"/>
            <a:t>Economic Vitality</a:t>
          </a:r>
          <a:endParaRPr lang="en-US" dirty="0"/>
        </a:p>
      </dgm:t>
    </dgm:pt>
    <dgm:pt modelId="{1A150B2B-10E3-47AF-8492-D4FC346AB82F}" type="parTrans" cxnId="{D2C4F2E4-64E8-4678-881A-168102E62340}">
      <dgm:prSet/>
      <dgm:spPr/>
      <dgm:t>
        <a:bodyPr/>
        <a:lstStyle/>
        <a:p>
          <a:endParaRPr lang="en-US"/>
        </a:p>
      </dgm:t>
    </dgm:pt>
    <dgm:pt modelId="{48DD6111-4BEE-42EA-A2BD-1387FBE9CB9F}" type="sibTrans" cxnId="{D2C4F2E4-64E8-4678-881A-168102E62340}">
      <dgm:prSet/>
      <dgm:spPr/>
      <dgm:t>
        <a:bodyPr/>
        <a:lstStyle/>
        <a:p>
          <a:endParaRPr lang="en-US"/>
        </a:p>
      </dgm:t>
    </dgm:pt>
    <dgm:pt modelId="{47740169-6BDC-460C-8BCD-FA5EB6D8F008}" type="pres">
      <dgm:prSet presAssocID="{788B2C4C-1ABA-4C9E-80C8-4BE3D27BC5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08C6E3-C1C7-44B6-9106-FFB3AFF37326}" type="pres">
      <dgm:prSet presAssocID="{CC34F8CD-570A-47BC-B8DE-4D1A69807E3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23391-7CAE-4FDD-B3A9-2D0DF1F41EE5}" type="pres">
      <dgm:prSet presAssocID="{D29927CF-F4BC-4789-8E14-FFEF9A8212F7}" presName="sibTrans" presStyleCnt="0"/>
      <dgm:spPr/>
    </dgm:pt>
    <dgm:pt modelId="{E4628952-6FCF-4509-8082-7C8901BA317C}" type="pres">
      <dgm:prSet presAssocID="{3F72A45D-832C-447A-931B-C99669B9EA8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FB0CA4-1656-47BD-8B42-6BF7B0CA3900}" type="pres">
      <dgm:prSet presAssocID="{BF96FE1E-C32A-4B3D-BA92-43D3FFD8CD98}" presName="sibTrans" presStyleCnt="0"/>
      <dgm:spPr/>
    </dgm:pt>
    <dgm:pt modelId="{B251B40A-1C13-4D1C-8D29-BF2611913DD2}" type="pres">
      <dgm:prSet presAssocID="{94F84D8D-C45B-4271-96E6-197490C6D36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4E0035-7695-436C-B6FA-0AC47BEB23AA}" type="pres">
      <dgm:prSet presAssocID="{70F88AE1-BA07-4030-AC9E-C0B0E07D09ED}" presName="sibTrans" presStyleCnt="0"/>
      <dgm:spPr/>
    </dgm:pt>
    <dgm:pt modelId="{2EB5D511-2C46-4A92-B4D3-23D2935DF77D}" type="pres">
      <dgm:prSet presAssocID="{DEB68018-3950-452E-A716-1BE6EC5ACFC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3F24E7-F6CC-40F1-B789-B5820EF8C256}" type="pres">
      <dgm:prSet presAssocID="{DA970582-0516-4174-81E1-7330008914DD}" presName="sibTrans" presStyleCnt="0"/>
      <dgm:spPr/>
    </dgm:pt>
    <dgm:pt modelId="{69EF83C2-3161-45D1-AE61-038C4005ED4E}" type="pres">
      <dgm:prSet presAssocID="{0FB390FE-F754-4355-9AC7-7A9885445ED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61781F-4478-4ACF-939C-8F015FC25ED8}" type="pres">
      <dgm:prSet presAssocID="{9001DFCE-E440-4359-B1D5-2C3D44C94EE4}" presName="sibTrans" presStyleCnt="0"/>
      <dgm:spPr/>
    </dgm:pt>
    <dgm:pt modelId="{31D48507-C4C9-44B5-A828-C0EC444CB0DA}" type="pres">
      <dgm:prSet presAssocID="{891075DF-DD2F-41DF-955F-3FA8BC80C7DF}" presName="node" presStyleLbl="node1" presStyleIdx="5" presStyleCnt="6" custLinFactX="34011" custLinFactY="11294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17184D-34F6-4626-AEC9-16656B20D202}" srcId="{788B2C4C-1ABA-4C9E-80C8-4BE3D27BC501}" destId="{94F84D8D-C45B-4271-96E6-197490C6D360}" srcOrd="2" destOrd="0" parTransId="{26F633F8-7CDC-40D9-A13E-A1A04A6C5CE1}" sibTransId="{70F88AE1-BA07-4030-AC9E-C0B0E07D09ED}"/>
    <dgm:cxn modelId="{77594F7B-B6DA-47D9-A4CD-DFDFB5706DA0}" type="presOf" srcId="{891075DF-DD2F-41DF-955F-3FA8BC80C7DF}" destId="{31D48507-C4C9-44B5-A828-C0EC444CB0DA}" srcOrd="0" destOrd="0" presId="urn:microsoft.com/office/officeart/2005/8/layout/hList6"/>
    <dgm:cxn modelId="{89B93777-757C-4FEE-8003-699944DEF315}" type="presOf" srcId="{0FB390FE-F754-4355-9AC7-7A9885445EDB}" destId="{69EF83C2-3161-45D1-AE61-038C4005ED4E}" srcOrd="0" destOrd="0" presId="urn:microsoft.com/office/officeart/2005/8/layout/hList6"/>
    <dgm:cxn modelId="{D2C4F2E4-64E8-4678-881A-168102E62340}" srcId="{788B2C4C-1ABA-4C9E-80C8-4BE3D27BC501}" destId="{891075DF-DD2F-41DF-955F-3FA8BC80C7DF}" srcOrd="5" destOrd="0" parTransId="{1A150B2B-10E3-47AF-8492-D4FC346AB82F}" sibTransId="{48DD6111-4BEE-42EA-A2BD-1387FBE9CB9F}"/>
    <dgm:cxn modelId="{890F6D4F-375D-4BCA-B20A-C5F037947A04}" type="presOf" srcId="{94F84D8D-C45B-4271-96E6-197490C6D360}" destId="{B251B40A-1C13-4D1C-8D29-BF2611913DD2}" srcOrd="0" destOrd="0" presId="urn:microsoft.com/office/officeart/2005/8/layout/hList6"/>
    <dgm:cxn modelId="{09F4269E-D7BA-474A-8A6C-022E5877AB36}" type="presOf" srcId="{DEB68018-3950-452E-A716-1BE6EC5ACFCD}" destId="{2EB5D511-2C46-4A92-B4D3-23D2935DF77D}" srcOrd="0" destOrd="0" presId="urn:microsoft.com/office/officeart/2005/8/layout/hList6"/>
    <dgm:cxn modelId="{0D5F417A-D531-402A-BB38-4D1145C2D6C9}" type="presOf" srcId="{3F72A45D-832C-447A-931B-C99669B9EA8E}" destId="{E4628952-6FCF-4509-8082-7C8901BA317C}" srcOrd="0" destOrd="0" presId="urn:microsoft.com/office/officeart/2005/8/layout/hList6"/>
    <dgm:cxn modelId="{3F12E199-1490-4D55-A4EC-2F9A6B2944CE}" srcId="{788B2C4C-1ABA-4C9E-80C8-4BE3D27BC501}" destId="{CC34F8CD-570A-47BC-B8DE-4D1A69807E37}" srcOrd="0" destOrd="0" parTransId="{4731FCDC-25B3-4AA5-936C-2F6C720E88D1}" sibTransId="{D29927CF-F4BC-4789-8E14-FFEF9A8212F7}"/>
    <dgm:cxn modelId="{B871133B-8053-4B60-A7FA-F30836830345}" type="presOf" srcId="{CC34F8CD-570A-47BC-B8DE-4D1A69807E37}" destId="{6D08C6E3-C1C7-44B6-9106-FFB3AFF37326}" srcOrd="0" destOrd="0" presId="urn:microsoft.com/office/officeart/2005/8/layout/hList6"/>
    <dgm:cxn modelId="{25CAC337-1AF9-47E2-A6D2-CCA653347C54}" type="presOf" srcId="{788B2C4C-1ABA-4C9E-80C8-4BE3D27BC501}" destId="{47740169-6BDC-460C-8BCD-FA5EB6D8F008}" srcOrd="0" destOrd="0" presId="urn:microsoft.com/office/officeart/2005/8/layout/hList6"/>
    <dgm:cxn modelId="{4EA0480F-5729-450A-9362-4E3E66D53863}" srcId="{788B2C4C-1ABA-4C9E-80C8-4BE3D27BC501}" destId="{3F72A45D-832C-447A-931B-C99669B9EA8E}" srcOrd="1" destOrd="0" parTransId="{EC2F91DD-7120-43B0-B62A-AC5AABE78C9D}" sibTransId="{BF96FE1E-C32A-4B3D-BA92-43D3FFD8CD98}"/>
    <dgm:cxn modelId="{DC96EC8C-3597-4DDF-AA29-9ACDEAF454E1}" srcId="{788B2C4C-1ABA-4C9E-80C8-4BE3D27BC501}" destId="{0FB390FE-F754-4355-9AC7-7A9885445EDB}" srcOrd="4" destOrd="0" parTransId="{91DA613C-9F0E-4673-B43B-ED3E36260FF5}" sibTransId="{9001DFCE-E440-4359-B1D5-2C3D44C94EE4}"/>
    <dgm:cxn modelId="{9CB5EA5D-551F-4848-8833-2CAB96452DED}" srcId="{788B2C4C-1ABA-4C9E-80C8-4BE3D27BC501}" destId="{DEB68018-3950-452E-A716-1BE6EC5ACFCD}" srcOrd="3" destOrd="0" parTransId="{0AAF1C14-39DE-4173-B670-30EB512335B0}" sibTransId="{DA970582-0516-4174-81E1-7330008914DD}"/>
    <dgm:cxn modelId="{DB61E224-62BC-4BB5-A4D2-247EF8BDC543}" type="presParOf" srcId="{47740169-6BDC-460C-8BCD-FA5EB6D8F008}" destId="{6D08C6E3-C1C7-44B6-9106-FFB3AFF37326}" srcOrd="0" destOrd="0" presId="urn:microsoft.com/office/officeart/2005/8/layout/hList6"/>
    <dgm:cxn modelId="{E7269D4C-8096-4976-8320-4AA737B17153}" type="presParOf" srcId="{47740169-6BDC-460C-8BCD-FA5EB6D8F008}" destId="{85B23391-7CAE-4FDD-B3A9-2D0DF1F41EE5}" srcOrd="1" destOrd="0" presId="urn:microsoft.com/office/officeart/2005/8/layout/hList6"/>
    <dgm:cxn modelId="{EB20D7FE-5FBB-4612-AC0B-17D07CC14FFF}" type="presParOf" srcId="{47740169-6BDC-460C-8BCD-FA5EB6D8F008}" destId="{E4628952-6FCF-4509-8082-7C8901BA317C}" srcOrd="2" destOrd="0" presId="urn:microsoft.com/office/officeart/2005/8/layout/hList6"/>
    <dgm:cxn modelId="{EDC2827B-EE90-4314-B67D-90C552460F52}" type="presParOf" srcId="{47740169-6BDC-460C-8BCD-FA5EB6D8F008}" destId="{8BFB0CA4-1656-47BD-8B42-6BF7B0CA3900}" srcOrd="3" destOrd="0" presId="urn:microsoft.com/office/officeart/2005/8/layout/hList6"/>
    <dgm:cxn modelId="{EF9DE530-C2BA-4A34-B12B-018F70935C10}" type="presParOf" srcId="{47740169-6BDC-460C-8BCD-FA5EB6D8F008}" destId="{B251B40A-1C13-4D1C-8D29-BF2611913DD2}" srcOrd="4" destOrd="0" presId="urn:microsoft.com/office/officeart/2005/8/layout/hList6"/>
    <dgm:cxn modelId="{6F37F49B-B784-4482-B79C-F910AFB9AA4C}" type="presParOf" srcId="{47740169-6BDC-460C-8BCD-FA5EB6D8F008}" destId="{C04E0035-7695-436C-B6FA-0AC47BEB23AA}" srcOrd="5" destOrd="0" presId="urn:microsoft.com/office/officeart/2005/8/layout/hList6"/>
    <dgm:cxn modelId="{56926FE6-BF69-46E1-8C8A-C12D7D0696A4}" type="presParOf" srcId="{47740169-6BDC-460C-8BCD-FA5EB6D8F008}" destId="{2EB5D511-2C46-4A92-B4D3-23D2935DF77D}" srcOrd="6" destOrd="0" presId="urn:microsoft.com/office/officeart/2005/8/layout/hList6"/>
    <dgm:cxn modelId="{71BB44EA-235E-4965-9E99-F2DF5C3007D4}" type="presParOf" srcId="{47740169-6BDC-460C-8BCD-FA5EB6D8F008}" destId="{D13F24E7-F6CC-40F1-B789-B5820EF8C256}" srcOrd="7" destOrd="0" presId="urn:microsoft.com/office/officeart/2005/8/layout/hList6"/>
    <dgm:cxn modelId="{52B77294-5BB5-48FA-80C5-384A543E7EAE}" type="presParOf" srcId="{47740169-6BDC-460C-8BCD-FA5EB6D8F008}" destId="{69EF83C2-3161-45D1-AE61-038C4005ED4E}" srcOrd="8" destOrd="0" presId="urn:microsoft.com/office/officeart/2005/8/layout/hList6"/>
    <dgm:cxn modelId="{AD76CCC4-7C97-4A11-9063-93D4C22A0758}" type="presParOf" srcId="{47740169-6BDC-460C-8BCD-FA5EB6D8F008}" destId="{5261781F-4478-4ACF-939C-8F015FC25ED8}" srcOrd="9" destOrd="0" presId="urn:microsoft.com/office/officeart/2005/8/layout/hList6"/>
    <dgm:cxn modelId="{3167B51A-D44C-4741-B9BE-E7F5307D0620}" type="presParOf" srcId="{47740169-6BDC-460C-8BCD-FA5EB6D8F008}" destId="{31D48507-C4C9-44B5-A828-C0EC444CB0DA}" srcOrd="1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9F849-00E9-4D48-8F0A-DD0A466D9451}">
      <dsp:nvSpPr>
        <dsp:cNvPr id="0" name=""/>
        <dsp:cNvSpPr/>
      </dsp:nvSpPr>
      <dsp:spPr>
        <a:xfrm>
          <a:off x="4440" y="0"/>
          <a:ext cx="1335434" cy="455612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Financial constraints</a:t>
          </a:r>
        </a:p>
      </dsp:txBody>
      <dsp:txXfrm>
        <a:off x="4440" y="1822450"/>
        <a:ext cx="1335434" cy="1822450"/>
      </dsp:txXfrm>
    </dsp:sp>
    <dsp:sp modelId="{44D4F932-EAB0-42AA-8D36-72956CFD0506}">
      <dsp:nvSpPr>
        <dsp:cNvPr id="0" name=""/>
        <dsp:cNvSpPr/>
      </dsp:nvSpPr>
      <dsp:spPr>
        <a:xfrm>
          <a:off x="44503" y="273367"/>
          <a:ext cx="1255308" cy="151718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E34570-BAAF-48B7-9700-B501F9A40D40}">
      <dsp:nvSpPr>
        <dsp:cNvPr id="0" name=""/>
        <dsp:cNvSpPr/>
      </dsp:nvSpPr>
      <dsp:spPr>
        <a:xfrm>
          <a:off x="1379938" y="0"/>
          <a:ext cx="1335434" cy="4556125"/>
        </a:xfrm>
        <a:prstGeom prst="roundRect">
          <a:avLst>
            <a:gd name="adj" fmla="val 10000"/>
          </a:avLst>
        </a:prstGeom>
        <a:solidFill>
          <a:schemeClr val="accent5">
            <a:hueOff val="-1050478"/>
            <a:satOff val="-1461"/>
            <a:lumOff val="-5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Lack of senior management commitment</a:t>
          </a:r>
        </a:p>
      </dsp:txBody>
      <dsp:txXfrm>
        <a:off x="1379938" y="1822450"/>
        <a:ext cx="1335434" cy="1822450"/>
      </dsp:txXfrm>
    </dsp:sp>
    <dsp:sp modelId="{99D9B2F3-EEC2-4700-924A-272540BCD472}">
      <dsp:nvSpPr>
        <dsp:cNvPr id="0" name=""/>
        <dsp:cNvSpPr/>
      </dsp:nvSpPr>
      <dsp:spPr>
        <a:xfrm>
          <a:off x="1420001" y="273367"/>
          <a:ext cx="1255308" cy="151718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978ADB-24F5-4A03-A1A9-7B8595C7B430}">
      <dsp:nvSpPr>
        <dsp:cNvPr id="0" name=""/>
        <dsp:cNvSpPr/>
      </dsp:nvSpPr>
      <dsp:spPr>
        <a:xfrm>
          <a:off x="2755435" y="0"/>
          <a:ext cx="1335434" cy="4556125"/>
        </a:xfrm>
        <a:prstGeom prst="roundRect">
          <a:avLst>
            <a:gd name="adj" fmla="val 10000"/>
          </a:avLst>
        </a:prstGeom>
        <a:solidFill>
          <a:schemeClr val="accent5">
            <a:hueOff val="-2100956"/>
            <a:satOff val="-2922"/>
            <a:lumOff val="-1121"/>
            <a:alphaOff val="0"/>
          </a:schemeClr>
        </a:solidFill>
        <a:ln w="12700" cap="flat" cmpd="sng" algn="ctr">
          <a:solidFill>
            <a:srgbClr val="44B97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Not an organizational  priority</a:t>
          </a:r>
        </a:p>
      </dsp:txBody>
      <dsp:txXfrm>
        <a:off x="2755435" y="1822450"/>
        <a:ext cx="1335434" cy="1822450"/>
      </dsp:txXfrm>
    </dsp:sp>
    <dsp:sp modelId="{A943E34B-E51E-451A-AF24-377F61F5DE07}">
      <dsp:nvSpPr>
        <dsp:cNvPr id="0" name=""/>
        <dsp:cNvSpPr/>
      </dsp:nvSpPr>
      <dsp:spPr>
        <a:xfrm>
          <a:off x="2795498" y="273367"/>
          <a:ext cx="1255308" cy="151718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FBFCDA-F646-4DE9-8E76-2461E2850800}">
      <dsp:nvSpPr>
        <dsp:cNvPr id="0" name=""/>
        <dsp:cNvSpPr/>
      </dsp:nvSpPr>
      <dsp:spPr>
        <a:xfrm>
          <a:off x="4130933" y="0"/>
          <a:ext cx="1335434" cy="4556125"/>
        </a:xfrm>
        <a:prstGeom prst="roundRect">
          <a:avLst>
            <a:gd name="adj" fmla="val 10000"/>
          </a:avLst>
        </a:prstGeom>
        <a:solidFill>
          <a:schemeClr val="accent5">
            <a:hueOff val="-3151433"/>
            <a:satOff val="-4383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Conflicting priorities</a:t>
          </a:r>
        </a:p>
      </dsp:txBody>
      <dsp:txXfrm>
        <a:off x="4130933" y="1822450"/>
        <a:ext cx="1335434" cy="1822450"/>
      </dsp:txXfrm>
    </dsp:sp>
    <dsp:sp modelId="{8ED4F0E1-7AC3-4AE6-8CCF-6AF8A6892148}">
      <dsp:nvSpPr>
        <dsp:cNvPr id="0" name=""/>
        <dsp:cNvSpPr/>
      </dsp:nvSpPr>
      <dsp:spPr>
        <a:xfrm>
          <a:off x="4170996" y="273367"/>
          <a:ext cx="1255308" cy="151718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317B15-8FB3-443E-8D63-AF68A5065E89}">
      <dsp:nvSpPr>
        <dsp:cNvPr id="0" name=""/>
        <dsp:cNvSpPr/>
      </dsp:nvSpPr>
      <dsp:spPr>
        <a:xfrm>
          <a:off x="5506431" y="0"/>
          <a:ext cx="1335434" cy="4556125"/>
        </a:xfrm>
        <a:prstGeom prst="roundRect">
          <a:avLst>
            <a:gd name="adj" fmla="val 10000"/>
          </a:avLst>
        </a:prstGeom>
        <a:solidFill>
          <a:schemeClr val="accent5">
            <a:hueOff val="-4201911"/>
            <a:satOff val="-5845"/>
            <a:lumOff val="-22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Lack of employee commitment /enthusiasm</a:t>
          </a:r>
        </a:p>
      </dsp:txBody>
      <dsp:txXfrm>
        <a:off x="5506431" y="1822450"/>
        <a:ext cx="1335434" cy="1822450"/>
      </dsp:txXfrm>
    </dsp:sp>
    <dsp:sp modelId="{0C0E3930-9B67-45C0-B2AC-490CC9A65A85}">
      <dsp:nvSpPr>
        <dsp:cNvPr id="0" name=""/>
        <dsp:cNvSpPr/>
      </dsp:nvSpPr>
      <dsp:spPr>
        <a:xfrm>
          <a:off x="5546494" y="273367"/>
          <a:ext cx="1255308" cy="1517189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509D94-43C1-4FF3-8461-8CD0D407C77E}">
      <dsp:nvSpPr>
        <dsp:cNvPr id="0" name=""/>
        <dsp:cNvSpPr/>
      </dsp:nvSpPr>
      <dsp:spPr>
        <a:xfrm>
          <a:off x="6881929" y="0"/>
          <a:ext cx="1335434" cy="4556125"/>
        </a:xfrm>
        <a:prstGeom prst="roundRect">
          <a:avLst>
            <a:gd name="adj" fmla="val 10000"/>
          </a:avLst>
        </a:prstGeom>
        <a:solidFill>
          <a:schemeClr val="accent5">
            <a:hueOff val="-5252389"/>
            <a:satOff val="-7306"/>
            <a:lumOff val="-28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Perception of performance </a:t>
          </a:r>
        </a:p>
      </dsp:txBody>
      <dsp:txXfrm>
        <a:off x="6881929" y="1822450"/>
        <a:ext cx="1335434" cy="1822450"/>
      </dsp:txXfrm>
    </dsp:sp>
    <dsp:sp modelId="{104F5BFA-FE85-4F06-BB20-E956FC044406}">
      <dsp:nvSpPr>
        <dsp:cNvPr id="0" name=""/>
        <dsp:cNvSpPr/>
      </dsp:nvSpPr>
      <dsp:spPr>
        <a:xfrm>
          <a:off x="6921992" y="273367"/>
          <a:ext cx="1255308" cy="1517189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30B378-5980-45E9-87BC-EAE857324583}">
      <dsp:nvSpPr>
        <dsp:cNvPr id="0" name=""/>
        <dsp:cNvSpPr/>
      </dsp:nvSpPr>
      <dsp:spPr>
        <a:xfrm>
          <a:off x="8257427" y="0"/>
          <a:ext cx="1335434" cy="4556125"/>
        </a:xfrm>
        <a:prstGeom prst="roundRect">
          <a:avLst>
            <a:gd name="adj" fmla="val 10000"/>
          </a:avLst>
        </a:prstGeom>
        <a:solidFill>
          <a:schemeClr val="accent5">
            <a:hueOff val="-6302867"/>
            <a:satOff val="-8767"/>
            <a:lumOff val="-33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Perception of costs</a:t>
          </a:r>
        </a:p>
      </dsp:txBody>
      <dsp:txXfrm>
        <a:off x="8257427" y="1822450"/>
        <a:ext cx="1335434" cy="1822450"/>
      </dsp:txXfrm>
    </dsp:sp>
    <dsp:sp modelId="{FF7AABF6-1BAE-4DA1-B459-0A4DAD526619}">
      <dsp:nvSpPr>
        <dsp:cNvPr id="0" name=""/>
        <dsp:cNvSpPr/>
      </dsp:nvSpPr>
      <dsp:spPr>
        <a:xfrm>
          <a:off x="8297490" y="273367"/>
          <a:ext cx="1255308" cy="1517189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868F7A-DAA9-4B89-82E6-E51EFAE91E19}">
      <dsp:nvSpPr>
        <dsp:cNvPr id="0" name=""/>
        <dsp:cNvSpPr/>
      </dsp:nvSpPr>
      <dsp:spPr>
        <a:xfrm>
          <a:off x="9632924" y="0"/>
          <a:ext cx="1335434" cy="4556125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Lack of knowledge</a:t>
          </a:r>
        </a:p>
      </dsp:txBody>
      <dsp:txXfrm>
        <a:off x="9632924" y="1822450"/>
        <a:ext cx="1335434" cy="1822450"/>
      </dsp:txXfrm>
    </dsp:sp>
    <dsp:sp modelId="{AE60444A-532D-49D1-A1D1-765D2D97B945}">
      <dsp:nvSpPr>
        <dsp:cNvPr id="0" name=""/>
        <dsp:cNvSpPr/>
      </dsp:nvSpPr>
      <dsp:spPr>
        <a:xfrm>
          <a:off x="9672987" y="273367"/>
          <a:ext cx="1255308" cy="1517189"/>
        </a:xfrm>
        <a:prstGeom prst="ellipse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06BBBC-98AE-44DC-8F4A-17BF47D013B4}">
      <dsp:nvSpPr>
        <dsp:cNvPr id="0" name=""/>
        <dsp:cNvSpPr/>
      </dsp:nvSpPr>
      <dsp:spPr>
        <a:xfrm>
          <a:off x="438912" y="3644900"/>
          <a:ext cx="10094976" cy="683418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0A743D-2F1D-4B1B-A6A1-43EFB66F093A}">
      <dsp:nvSpPr>
        <dsp:cNvPr id="0" name=""/>
        <dsp:cNvSpPr/>
      </dsp:nvSpPr>
      <dsp:spPr>
        <a:xfrm rot="4396374">
          <a:off x="3394456" y="1092366"/>
          <a:ext cx="4738858" cy="3304762"/>
        </a:xfrm>
        <a:prstGeom prst="swooshArrow">
          <a:avLst>
            <a:gd name="adj1" fmla="val 16310"/>
            <a:gd name="adj2" fmla="val 3137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/>
            </a:gs>
            <a:gs pos="100000">
              <a:schemeClr val="bg1"/>
            </a:gs>
          </a:gsLst>
          <a:lin ang="135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F5FBE2-02DC-45DF-9D58-5E2F7F66EF38}">
      <dsp:nvSpPr>
        <dsp:cNvPr id="0" name=""/>
        <dsp:cNvSpPr/>
      </dsp:nvSpPr>
      <dsp:spPr>
        <a:xfrm>
          <a:off x="5009628" y="1418485"/>
          <a:ext cx="119671" cy="119671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3EBDE9-A04C-45CB-B838-97FB5EF57392}">
      <dsp:nvSpPr>
        <dsp:cNvPr id="0" name=""/>
        <dsp:cNvSpPr/>
      </dsp:nvSpPr>
      <dsp:spPr>
        <a:xfrm>
          <a:off x="5583281" y="1819767"/>
          <a:ext cx="119671" cy="119671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C7592F-9DC2-4BDF-BC19-1760E90B3F43}">
      <dsp:nvSpPr>
        <dsp:cNvPr id="0" name=""/>
        <dsp:cNvSpPr/>
      </dsp:nvSpPr>
      <dsp:spPr>
        <a:xfrm>
          <a:off x="6066356" y="2287472"/>
          <a:ext cx="119671" cy="119671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AD966B-1129-4145-918C-A1B40DCC440C}">
      <dsp:nvSpPr>
        <dsp:cNvPr id="0" name=""/>
        <dsp:cNvSpPr/>
      </dsp:nvSpPr>
      <dsp:spPr>
        <a:xfrm>
          <a:off x="1400907" y="15238"/>
          <a:ext cx="2234224" cy="878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JTA Commits to APTA Sustainability Commitment</a:t>
          </a:r>
          <a:endParaRPr lang="en-US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/>
            <a:t>JTA Sustainability Champion Selected and Committee Formed</a:t>
          </a:r>
          <a:endParaRPr lang="en-US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/>
            <a:t>Sustainability Incorporated into Authority Mission and Vision Statements</a:t>
          </a:r>
          <a:endParaRPr lang="en-US" sz="1400" b="1" kern="1200" dirty="0"/>
        </a:p>
      </dsp:txBody>
      <dsp:txXfrm>
        <a:off x="1400907" y="15238"/>
        <a:ext cx="2234224" cy="878319"/>
      </dsp:txXfrm>
    </dsp:sp>
    <dsp:sp modelId="{887437D8-9E31-4FDC-A262-EC7020079005}">
      <dsp:nvSpPr>
        <dsp:cNvPr id="0" name=""/>
        <dsp:cNvSpPr/>
      </dsp:nvSpPr>
      <dsp:spPr>
        <a:xfrm>
          <a:off x="4957699" y="286081"/>
          <a:ext cx="1832856" cy="878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First Coast Flyer Launches Using CNG Buses</a:t>
          </a:r>
          <a:endParaRPr lang="en-US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/>
            <a:t>CNG Fueling Station Constructed</a:t>
          </a:r>
          <a:endParaRPr lang="en-US" sz="1400" b="1" kern="1200" dirty="0"/>
        </a:p>
      </dsp:txBody>
      <dsp:txXfrm>
        <a:off x="4957699" y="286081"/>
        <a:ext cx="1832856" cy="878319"/>
      </dsp:txXfrm>
    </dsp:sp>
    <dsp:sp modelId="{25970F59-623F-4E28-BF3D-DB042AF83058}">
      <dsp:nvSpPr>
        <dsp:cNvPr id="0" name=""/>
        <dsp:cNvSpPr/>
      </dsp:nvSpPr>
      <dsp:spPr>
        <a:xfrm>
          <a:off x="3586187" y="1781047"/>
          <a:ext cx="1992687" cy="878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Sustainability KPI Added to Agency-wide Monthly Metrics</a:t>
          </a:r>
          <a:endParaRPr lang="en-US" sz="1400" b="1" kern="1200" dirty="0"/>
        </a:p>
      </dsp:txBody>
      <dsp:txXfrm>
        <a:off x="3586187" y="1781047"/>
        <a:ext cx="1992687" cy="878319"/>
      </dsp:txXfrm>
    </dsp:sp>
    <dsp:sp modelId="{F57226C0-84C4-4A84-8478-CC0072435BA3}">
      <dsp:nvSpPr>
        <dsp:cNvPr id="0" name=""/>
        <dsp:cNvSpPr/>
      </dsp:nvSpPr>
      <dsp:spPr>
        <a:xfrm>
          <a:off x="6484217" y="2804583"/>
          <a:ext cx="119671" cy="119671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0D6A98-F865-4798-873E-C2F151DEE4F4}">
      <dsp:nvSpPr>
        <dsp:cNvPr id="0" name=""/>
        <dsp:cNvSpPr/>
      </dsp:nvSpPr>
      <dsp:spPr>
        <a:xfrm>
          <a:off x="6590010" y="1725932"/>
          <a:ext cx="2020584" cy="878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Implemented LED Lighting Standards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Myrtle Campus LED Lighting Retrofit</a:t>
          </a:r>
          <a:endParaRPr lang="en-US" sz="1400" b="1" kern="1200" dirty="0"/>
        </a:p>
      </dsp:txBody>
      <dsp:txXfrm>
        <a:off x="6590010" y="1725932"/>
        <a:ext cx="2020584" cy="878319"/>
      </dsp:txXfrm>
    </dsp:sp>
    <dsp:sp modelId="{12456C09-414A-497B-9B13-9CF79A103E24}">
      <dsp:nvSpPr>
        <dsp:cNvPr id="0" name=""/>
        <dsp:cNvSpPr/>
      </dsp:nvSpPr>
      <dsp:spPr>
        <a:xfrm>
          <a:off x="4942505" y="2746425"/>
          <a:ext cx="1371451" cy="878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IBT Construction and LEED Silver Certification</a:t>
          </a:r>
          <a:endParaRPr lang="en-US" sz="1400" b="1" kern="1200" dirty="0"/>
        </a:p>
      </dsp:txBody>
      <dsp:txXfrm>
        <a:off x="4942505" y="2746425"/>
        <a:ext cx="1371451" cy="878319"/>
      </dsp:txXfrm>
    </dsp:sp>
    <dsp:sp modelId="{14B69919-11CD-46E7-A653-5CB83CF9F962}">
      <dsp:nvSpPr>
        <dsp:cNvPr id="0" name=""/>
        <dsp:cNvSpPr/>
      </dsp:nvSpPr>
      <dsp:spPr>
        <a:xfrm>
          <a:off x="6821162" y="3332124"/>
          <a:ext cx="119671" cy="119671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5D7A6D-C3A7-4A29-AE6D-8349AB217E9D}">
      <dsp:nvSpPr>
        <dsp:cNvPr id="0" name=""/>
        <dsp:cNvSpPr/>
      </dsp:nvSpPr>
      <dsp:spPr>
        <a:xfrm>
          <a:off x="7306093" y="2664368"/>
          <a:ext cx="1751149" cy="8783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Construction of Jacksonville Regional Transportation Center at </a:t>
          </a:r>
          <a:r>
            <a:rPr lang="en-US" sz="1400" b="1" kern="1200" dirty="0" err="1" smtClean="0"/>
            <a:t>LaVilla</a:t>
          </a:r>
          <a:endParaRPr lang="en-US" sz="1400" b="1" kern="1200" dirty="0"/>
        </a:p>
      </dsp:txBody>
      <dsp:txXfrm>
        <a:off x="7306093" y="2664368"/>
        <a:ext cx="1751149" cy="878319"/>
      </dsp:txXfrm>
    </dsp:sp>
    <dsp:sp modelId="{5888817D-FE81-4AED-AB06-7AF9C382D275}">
      <dsp:nvSpPr>
        <dsp:cNvPr id="0" name=""/>
        <dsp:cNvSpPr/>
      </dsp:nvSpPr>
      <dsp:spPr>
        <a:xfrm>
          <a:off x="6422619" y="4739297"/>
          <a:ext cx="2401912" cy="698738"/>
        </a:xfrm>
        <a:prstGeom prst="ellipse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1"/>
              </a:solidFill>
            </a:rPr>
            <a:t>Sustainability Action Plan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6774371" y="4841625"/>
        <a:ext cx="1698408" cy="4940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08C6E3-C1C7-44B6-9106-FFB3AFF37326}">
      <dsp:nvSpPr>
        <dsp:cNvPr id="0" name=""/>
        <dsp:cNvSpPr/>
      </dsp:nvSpPr>
      <dsp:spPr>
        <a:xfrm rot="16200000">
          <a:off x="-256631" y="259033"/>
          <a:ext cx="1466987" cy="948920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0" rIns="70120" bIns="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i="0" kern="1200" dirty="0"/>
            <a:t>Water Use &amp; Pollutant Discharge</a:t>
          </a:r>
          <a:endParaRPr lang="en-US" sz="1100" kern="1200" dirty="0"/>
        </a:p>
      </dsp:txBody>
      <dsp:txXfrm rot="5400000">
        <a:off x="2403" y="293396"/>
        <a:ext cx="948920" cy="880193"/>
      </dsp:txXfrm>
    </dsp:sp>
    <dsp:sp modelId="{E4628952-6FCF-4509-8082-7C8901BA317C}">
      <dsp:nvSpPr>
        <dsp:cNvPr id="0" name=""/>
        <dsp:cNvSpPr/>
      </dsp:nvSpPr>
      <dsp:spPr>
        <a:xfrm rot="16200000">
          <a:off x="763458" y="259033"/>
          <a:ext cx="1466987" cy="948920"/>
        </a:xfrm>
        <a:prstGeom prst="flowChartManualOperation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0" rIns="70120" bIns="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i="0" kern="1200" dirty="0"/>
            <a:t>Facility Energy Use</a:t>
          </a:r>
          <a:endParaRPr lang="en-US" sz="1100" kern="1200" dirty="0"/>
        </a:p>
      </dsp:txBody>
      <dsp:txXfrm rot="5400000">
        <a:off x="1022492" y="293396"/>
        <a:ext cx="948920" cy="880193"/>
      </dsp:txXfrm>
    </dsp:sp>
    <dsp:sp modelId="{B251B40A-1C13-4D1C-8D29-BF2611913DD2}">
      <dsp:nvSpPr>
        <dsp:cNvPr id="0" name=""/>
        <dsp:cNvSpPr/>
      </dsp:nvSpPr>
      <dsp:spPr>
        <a:xfrm rot="16200000">
          <a:off x="1783548" y="259033"/>
          <a:ext cx="1466987" cy="948920"/>
        </a:xfrm>
        <a:prstGeom prst="flowChartManualOperation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0" rIns="70120" bIns="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i="0" kern="1200" dirty="0"/>
            <a:t>Materials Management</a:t>
          </a:r>
          <a:endParaRPr lang="en-US" sz="1100" kern="1200" dirty="0"/>
        </a:p>
      </dsp:txBody>
      <dsp:txXfrm rot="5400000">
        <a:off x="2042582" y="293396"/>
        <a:ext cx="948920" cy="880193"/>
      </dsp:txXfrm>
    </dsp:sp>
    <dsp:sp modelId="{2EB5D511-2C46-4A92-B4D3-23D2935DF77D}">
      <dsp:nvSpPr>
        <dsp:cNvPr id="0" name=""/>
        <dsp:cNvSpPr/>
      </dsp:nvSpPr>
      <dsp:spPr>
        <a:xfrm rot="16200000">
          <a:off x="2803638" y="259033"/>
          <a:ext cx="1466987" cy="948920"/>
        </a:xfrm>
        <a:prstGeom prst="flowChartManualOperation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0" rIns="70120" bIns="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i="0" kern="1200" dirty="0"/>
            <a:t>Fleet Operations</a:t>
          </a:r>
          <a:endParaRPr lang="en-US" sz="1100" kern="1200" dirty="0"/>
        </a:p>
      </dsp:txBody>
      <dsp:txXfrm rot="5400000">
        <a:off x="3062672" y="293396"/>
        <a:ext cx="948920" cy="880193"/>
      </dsp:txXfrm>
    </dsp:sp>
    <dsp:sp modelId="{69EF83C2-3161-45D1-AE61-038C4005ED4E}">
      <dsp:nvSpPr>
        <dsp:cNvPr id="0" name=""/>
        <dsp:cNvSpPr/>
      </dsp:nvSpPr>
      <dsp:spPr>
        <a:xfrm rot="16200000">
          <a:off x="3823728" y="259033"/>
          <a:ext cx="1466987" cy="948920"/>
        </a:xfrm>
        <a:prstGeom prst="flowChartManualOperation">
          <a:avLst/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0" rIns="70120" bIns="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i="0" kern="1200" dirty="0"/>
            <a:t>Healthy Communities</a:t>
          </a:r>
          <a:endParaRPr lang="en-US" sz="1100" kern="1200" dirty="0"/>
        </a:p>
      </dsp:txBody>
      <dsp:txXfrm rot="5400000">
        <a:off x="4082762" y="293396"/>
        <a:ext cx="948920" cy="880193"/>
      </dsp:txXfrm>
    </dsp:sp>
    <dsp:sp modelId="{31D48507-C4C9-44B5-A828-C0EC444CB0DA}">
      <dsp:nvSpPr>
        <dsp:cNvPr id="0" name=""/>
        <dsp:cNvSpPr/>
      </dsp:nvSpPr>
      <dsp:spPr>
        <a:xfrm rot="16200000">
          <a:off x="4846220" y="259033"/>
          <a:ext cx="1466987" cy="948920"/>
        </a:xfrm>
        <a:prstGeom prst="flowChartManualOperati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0" rIns="70120" bIns="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i="0" kern="1200" dirty="0"/>
            <a:t>Economic Vitality</a:t>
          </a:r>
          <a:endParaRPr lang="en-US" sz="1100" kern="1200" dirty="0"/>
        </a:p>
      </dsp:txBody>
      <dsp:txXfrm rot="5400000">
        <a:off x="5105254" y="293396"/>
        <a:ext cx="948920" cy="8801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9D6C5A-00A9-44D3-A933-39C83B3A68DB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A42C9-1AE3-45D7-B410-9912AE5E7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94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6443A-5CA1-6349-B1A0-62B99CACB9E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09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6443A-5CA1-6349-B1A0-62B99CACB9E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792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6443A-5CA1-6349-B1A0-62B99CACB9E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268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6443A-5CA1-6349-B1A0-62B99CACB9E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480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6443A-5CA1-6349-B1A0-62B99CACB9E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646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6443A-5CA1-6349-B1A0-62B99CACB9E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3721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6443A-5CA1-6349-B1A0-62B99CACB9E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703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6443A-5CA1-6349-B1A0-62B99CACB9E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863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6443A-5CA1-6349-B1A0-62B99CACB9E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415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6443A-5CA1-6349-B1A0-62B99CACB9E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009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6443A-5CA1-6349-B1A0-62B99CACB9E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815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6443A-5CA1-6349-B1A0-62B99CACB9E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313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6443A-5CA1-6349-B1A0-62B99CACB9E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42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6443A-5CA1-6349-B1A0-62B99CACB9E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098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6443A-5CA1-6349-B1A0-62B99CACB9E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960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7C9F-0509-49CB-A995-B4D3368BDEC4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D5E4-EDF0-4C73-BF88-375CE2285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02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7C9F-0509-49CB-A995-B4D3368BDEC4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D5E4-EDF0-4C73-BF88-375CE2285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72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7C9F-0509-49CB-A995-B4D3368BDEC4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D5E4-EDF0-4C73-BF88-375CE2285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4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7C9F-0509-49CB-A995-B4D3368BDEC4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D5E4-EDF0-4C73-BF88-375CE2285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4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7C9F-0509-49CB-A995-B4D3368BDEC4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D5E4-EDF0-4C73-BF88-375CE2285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13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7C9F-0509-49CB-A995-B4D3368BDEC4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D5E4-EDF0-4C73-BF88-375CE2285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89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7C9F-0509-49CB-A995-B4D3368BDEC4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D5E4-EDF0-4C73-BF88-375CE2285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70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7C9F-0509-49CB-A995-B4D3368BDEC4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D5E4-EDF0-4C73-BF88-375CE2285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19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7C9F-0509-49CB-A995-B4D3368BDEC4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D5E4-EDF0-4C73-BF88-375CE2285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85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7C9F-0509-49CB-A995-B4D3368BDEC4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D5E4-EDF0-4C73-BF88-375CE2285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73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7C9F-0509-49CB-A995-B4D3368BDEC4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0D5E4-EDF0-4C73-BF88-375CE2285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41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D7C9F-0509-49CB-A995-B4D3368BDEC4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0D5E4-EDF0-4C73-BF88-375CE2285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6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3.xml"/><Relationship Id="rId5" Type="http://schemas.openxmlformats.org/officeDocument/2006/relationships/image" Target="../media/image5.png"/><Relationship Id="rId10" Type="http://schemas.microsoft.com/office/2007/relationships/diagramDrawing" Target="../diagrams/drawing3.xml"/><Relationship Id="rId4" Type="http://schemas.openxmlformats.org/officeDocument/2006/relationships/image" Target="../media/image29.JPG"/><Relationship Id="rId9" Type="http://schemas.openxmlformats.org/officeDocument/2006/relationships/diagramColors" Target="../diagrams/colors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9.jpeg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7.jpg"/><Relationship Id="rId5" Type="http://schemas.openxmlformats.org/officeDocument/2006/relationships/diagramLayout" Target="../diagrams/layout2.xml"/><Relationship Id="rId15" Type="http://schemas.openxmlformats.org/officeDocument/2006/relationships/image" Target="../media/image5.png"/><Relationship Id="rId10" Type="http://schemas.openxmlformats.org/officeDocument/2006/relationships/image" Target="../media/image16.jpeg"/><Relationship Id="rId4" Type="http://schemas.openxmlformats.org/officeDocument/2006/relationships/diagramData" Target="../diagrams/data2.xml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22"/>
          <a:stretch/>
        </p:blipFill>
        <p:spPr>
          <a:xfrm>
            <a:off x="0" y="1219"/>
            <a:ext cx="12192000" cy="685678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54F1EAE-1A02-4D14-8EBF-FA1252B2C1D5}"/>
              </a:ext>
            </a:extLst>
          </p:cNvPr>
          <p:cNvSpPr/>
          <p:nvPr/>
        </p:nvSpPr>
        <p:spPr>
          <a:xfrm>
            <a:off x="367991" y="532204"/>
            <a:ext cx="11418848" cy="1874708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75021" y="766648"/>
            <a:ext cx="7406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DINOT" panose="020B0504020101020102" pitchFamily="34" charset="0"/>
              </a:rPr>
              <a:t>JTA Sustainability Initiatives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5021" y="1170369"/>
            <a:ext cx="54739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Alexander Traversa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Sustainability Program Manager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Planning &amp; System Development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424" y="1060628"/>
            <a:ext cx="4805018" cy="92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6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2798" r="11403"/>
          <a:stretch/>
        </p:blipFill>
        <p:spPr>
          <a:xfrm>
            <a:off x="11430" y="1413956"/>
            <a:ext cx="12184380" cy="545901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0"/>
            <a:ext cx="6813396" cy="6858001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-223838" y="10144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-15240"/>
            <a:ext cx="12192000" cy="138374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38374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5" descr="JTA_Logo_Full_Col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7" y="309285"/>
            <a:ext cx="738458" cy="73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422F9-0C0D-4E4C-8400-8E3240AD690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74405" y="445799"/>
            <a:ext cx="78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chemeClr val="bg1"/>
                </a:solidFill>
                <a:latin typeface="DINOT" panose="020B0504020101020102" pitchFamily="34" charset="0"/>
              </a:rPr>
              <a:t>Vehicles and Fuel</a:t>
            </a:r>
            <a:endParaRPr lang="en-US" sz="3600" b="1" dirty="0">
              <a:solidFill>
                <a:schemeClr val="bg1"/>
              </a:solidFill>
              <a:latin typeface="DINOT" panose="020B0504020101020102" pitchFamily="34" charset="0"/>
            </a:endParaRPr>
          </a:p>
        </p:txBody>
      </p:sp>
      <p:sp>
        <p:nvSpPr>
          <p:cNvPr id="17" name="Content Placeholder 48"/>
          <p:cNvSpPr txBox="1">
            <a:spLocks/>
          </p:cNvSpPr>
          <p:nvPr/>
        </p:nvSpPr>
        <p:spPr bwMode="auto">
          <a:xfrm>
            <a:off x="226741" y="1508773"/>
            <a:ext cx="7082016" cy="501967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indent="-285750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solidFill>
                  <a:schemeClr val="bg1"/>
                </a:solidFill>
                <a:latin typeface="+mn-lt"/>
                <a:ea typeface="MS PGothic" charset="0"/>
                <a:cs typeface="Arial" pitchFamily="34" charset="0"/>
              </a:rPr>
              <a:t>Compressed Natural Gas (CNG)</a:t>
            </a:r>
            <a:endParaRPr lang="en-US" b="1" dirty="0">
              <a:solidFill>
                <a:schemeClr val="bg1"/>
              </a:solidFill>
              <a:latin typeface="+mn-lt"/>
              <a:ea typeface="MS PGothic" charset="0"/>
              <a:cs typeface="Arial" pitchFamily="34" charset="0"/>
            </a:endParaRP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MS PGothic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+mn-lt"/>
                <a:ea typeface="MS PGothic" charset="0"/>
                <a:cs typeface="Arial" pitchFamily="34" charset="0"/>
              </a:rPr>
              <a:t>100% Bus Rapid Transit (BRT) Fleet</a:t>
            </a:r>
            <a:endParaRPr lang="en-US" dirty="0">
              <a:solidFill>
                <a:schemeClr val="bg1"/>
              </a:solidFill>
              <a:latin typeface="+mn-lt"/>
              <a:ea typeface="MS PGothic" charset="0"/>
              <a:cs typeface="Arial" pitchFamily="34" charset="0"/>
            </a:endParaRP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MS PGothic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+mn-lt"/>
                <a:ea typeface="MS PGothic" charset="0"/>
                <a:cs typeface="Arial" pitchFamily="34" charset="0"/>
              </a:rPr>
              <a:t>60% of total fleet</a:t>
            </a: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  <a:ea typeface="MS PGothic" charset="0"/>
                <a:cs typeface="Arial" pitchFamily="34" charset="0"/>
              </a:rPr>
              <a:t>Publically accessible fueling station</a:t>
            </a:r>
            <a:endParaRPr lang="en-US" dirty="0">
              <a:solidFill>
                <a:schemeClr val="bg1"/>
              </a:solidFill>
              <a:latin typeface="+mn-lt"/>
              <a:ea typeface="MS PGothic" charset="0"/>
              <a:cs typeface="Arial" pitchFamily="34" charset="0"/>
            </a:endParaRPr>
          </a:p>
          <a:p>
            <a:pPr indent="-285750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chemeClr val="bg1"/>
                </a:solidFill>
                <a:ea typeface="MS PGothic" charset="0"/>
                <a:cs typeface="Arial" pitchFamily="34" charset="0"/>
              </a:rPr>
              <a:t>Electricity</a:t>
            </a: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>
                <a:solidFill>
                  <a:schemeClr val="bg1"/>
                </a:solidFill>
                <a:ea typeface="MS PGothic" charset="0"/>
                <a:cs typeface="Arial" pitchFamily="34" charset="0"/>
              </a:rPr>
              <a:t> Skyway </a:t>
            </a:r>
            <a:endParaRPr lang="en-US" dirty="0" smtClean="0">
              <a:solidFill>
                <a:schemeClr val="bg1"/>
              </a:solidFill>
              <a:ea typeface="MS PGothic" charset="0"/>
              <a:cs typeface="Arial" pitchFamily="34" charset="0"/>
            </a:endParaRP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>
                <a:solidFill>
                  <a:schemeClr val="bg1"/>
                </a:solidFill>
                <a:ea typeface="MS PGothic" charset="0"/>
                <a:cs typeface="Arial" pitchFamily="34" charset="0"/>
              </a:rPr>
              <a:t>Automated </a:t>
            </a:r>
            <a:r>
              <a:rPr lang="en-US" dirty="0" smtClean="0">
                <a:solidFill>
                  <a:schemeClr val="bg1"/>
                </a:solidFill>
                <a:ea typeface="MS PGothic" charset="0"/>
                <a:cs typeface="Arial" pitchFamily="34" charset="0"/>
              </a:rPr>
              <a:t>Vehicles</a:t>
            </a:r>
            <a:endParaRPr lang="en-US" dirty="0">
              <a:solidFill>
                <a:schemeClr val="bg1"/>
              </a:solidFill>
              <a:ea typeface="MS PGothic" charset="0"/>
              <a:cs typeface="Arial" pitchFamily="34" charset="0"/>
            </a:endParaRP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 smtClean="0">
                <a:solidFill>
                  <a:schemeClr val="bg1"/>
                </a:solidFill>
                <a:ea typeface="MS PGothic" charset="0"/>
                <a:cs typeface="Arial" pitchFamily="34" charset="0"/>
              </a:rPr>
              <a:t>EV Bus </a:t>
            </a:r>
            <a:r>
              <a:rPr lang="en-US" dirty="0">
                <a:solidFill>
                  <a:schemeClr val="bg1"/>
                </a:solidFill>
                <a:ea typeface="MS PGothic" charset="0"/>
                <a:cs typeface="Arial" pitchFamily="34" charset="0"/>
              </a:rPr>
              <a:t>Pilot</a:t>
            </a:r>
          </a:p>
          <a:p>
            <a:pPr indent="-285750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 err="1" smtClean="0">
                <a:solidFill>
                  <a:schemeClr val="bg1"/>
                </a:solidFill>
                <a:latin typeface="+mn-lt"/>
                <a:ea typeface="MS PGothic" charset="0"/>
                <a:cs typeface="Arial" pitchFamily="34" charset="0"/>
              </a:rPr>
              <a:t>Readi</a:t>
            </a:r>
            <a:r>
              <a:rPr lang="en-US" b="1" dirty="0" smtClean="0">
                <a:solidFill>
                  <a:schemeClr val="bg1"/>
                </a:solidFill>
                <a:latin typeface="+mn-lt"/>
                <a:ea typeface="MS PGothic" charset="0"/>
                <a:cs typeface="Arial" pitchFamily="34" charset="0"/>
              </a:rPr>
              <a:t>-Ride / Express Selects</a:t>
            </a:r>
            <a:endParaRPr lang="en-US" b="1" dirty="0">
              <a:solidFill>
                <a:schemeClr val="bg1"/>
              </a:solidFill>
              <a:latin typeface="+mn-lt"/>
              <a:ea typeface="MS PGothic" charset="0"/>
              <a:cs typeface="Arial" pitchFamily="34" charset="0"/>
            </a:endParaRP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MS PGothic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+mn-lt"/>
                <a:ea typeface="MS PGothic" charset="0"/>
                <a:cs typeface="Arial" pitchFamily="34" charset="0"/>
              </a:rPr>
              <a:t>Smaller vehicles</a:t>
            </a: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  <a:ea typeface="MS PGothic" charset="0"/>
                <a:cs typeface="Arial" pitchFamily="34" charset="0"/>
              </a:rPr>
              <a:t>Serve a specific service model</a:t>
            </a:r>
            <a:endParaRPr lang="en-US" dirty="0" smtClean="0">
              <a:latin typeface="+mn-lt"/>
              <a:cs typeface="Arial" pitchFamily="34" charset="0"/>
            </a:endParaRPr>
          </a:p>
          <a:p>
            <a:pPr indent="-285750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6" y="309285"/>
            <a:ext cx="3981317" cy="76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6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-223838" y="10144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-15240"/>
            <a:ext cx="12192000" cy="138374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38374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5" descr="JTA_Logo_Full_Col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7" y="309285"/>
            <a:ext cx="738458" cy="73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422F9-0C0D-4E4C-8400-8E3240AD690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74405" y="445799"/>
            <a:ext cx="78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chemeClr val="bg1"/>
                </a:solidFill>
                <a:latin typeface="DINOT" panose="020B0504020101020102" pitchFamily="34" charset="0"/>
              </a:rPr>
              <a:t>Facilities</a:t>
            </a:r>
            <a:endParaRPr lang="en-US" sz="3600" b="1" dirty="0">
              <a:solidFill>
                <a:schemeClr val="bg1"/>
              </a:solidFill>
              <a:latin typeface="DINOT" panose="020B0504020101020102" pitchFamily="34" charset="0"/>
            </a:endParaRPr>
          </a:p>
        </p:txBody>
      </p:sp>
      <p:sp>
        <p:nvSpPr>
          <p:cNvPr id="17" name="Content Placeholder 48"/>
          <p:cNvSpPr txBox="1">
            <a:spLocks/>
          </p:cNvSpPr>
          <p:nvPr/>
        </p:nvSpPr>
        <p:spPr bwMode="auto">
          <a:xfrm>
            <a:off x="590024" y="1533686"/>
            <a:ext cx="4058070" cy="501967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indent="-285750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latin typeface="+mn-lt"/>
                <a:ea typeface="MS PGothic" charset="0"/>
                <a:cs typeface="Arial" pitchFamily="34" charset="0"/>
              </a:rPr>
              <a:t>LEED Certified Transit Facilities</a:t>
            </a: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 smtClean="0">
                <a:latin typeface="+mn-lt"/>
                <a:ea typeface="MS PGothic" charset="0"/>
                <a:cs typeface="Arial" pitchFamily="34" charset="0"/>
              </a:rPr>
              <a:t> JRTC – Awaiting Gold</a:t>
            </a: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 smtClean="0">
                <a:latin typeface="+mn-lt"/>
                <a:ea typeface="MS PGothic" charset="0"/>
                <a:cs typeface="Arial" pitchFamily="34" charset="0"/>
              </a:rPr>
              <a:t> IBT – Certified Silver</a:t>
            </a:r>
            <a:endParaRPr lang="en-US" dirty="0">
              <a:latin typeface="+mn-lt"/>
              <a:ea typeface="MS PGothic" charset="0"/>
              <a:cs typeface="Arial" pitchFamily="34" charset="0"/>
            </a:endParaRPr>
          </a:p>
          <a:p>
            <a:pPr indent="-285750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latin typeface="+mn-lt"/>
                <a:ea typeface="MS PGothic" charset="0"/>
                <a:cs typeface="Arial" pitchFamily="34" charset="0"/>
              </a:rPr>
              <a:t>BMP’s for Facility Design</a:t>
            </a:r>
            <a:endParaRPr lang="en-US" b="1" dirty="0">
              <a:latin typeface="+mn-lt"/>
              <a:ea typeface="MS PGothic" charset="0"/>
              <a:cs typeface="Arial" pitchFamily="34" charset="0"/>
            </a:endParaRP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>
                <a:latin typeface="+mn-lt"/>
                <a:ea typeface="MS PGothic" charset="0"/>
                <a:cs typeface="Arial" pitchFamily="34" charset="0"/>
              </a:rPr>
              <a:t> </a:t>
            </a:r>
            <a:r>
              <a:rPr lang="en-US" dirty="0" smtClean="0">
                <a:latin typeface="+mn-lt"/>
                <a:ea typeface="MS PGothic" charset="0"/>
                <a:cs typeface="Arial" pitchFamily="34" charset="0"/>
              </a:rPr>
              <a:t>LED Standards</a:t>
            </a: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 smtClean="0">
                <a:latin typeface="+mn-lt"/>
                <a:ea typeface="MS PGothic" charset="0"/>
                <a:cs typeface="Arial" pitchFamily="34" charset="0"/>
              </a:rPr>
              <a:t>Solar Program</a:t>
            </a:r>
            <a:endParaRPr lang="en-US" dirty="0">
              <a:latin typeface="+mn-lt"/>
              <a:ea typeface="MS PGothic" charset="0"/>
              <a:cs typeface="Arial" pitchFamily="34" charset="0"/>
            </a:endParaRPr>
          </a:p>
          <a:p>
            <a:pPr indent="-285750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ea typeface="MS PGothic" charset="0"/>
                <a:cs typeface="Arial" pitchFamily="34" charset="0"/>
              </a:rPr>
              <a:t>Amenities</a:t>
            </a:r>
            <a:endParaRPr lang="en-US" b="1" dirty="0">
              <a:ea typeface="MS PGothic" charset="0"/>
              <a:cs typeface="Arial" pitchFamily="34" charset="0"/>
            </a:endParaRP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>
                <a:ea typeface="MS PGothic" charset="0"/>
                <a:cs typeface="Arial" pitchFamily="34" charset="0"/>
              </a:rPr>
              <a:t> </a:t>
            </a:r>
            <a:r>
              <a:rPr lang="en-US" dirty="0" smtClean="0">
                <a:ea typeface="MS PGothic" charset="0"/>
                <a:cs typeface="Arial" pitchFamily="34" charset="0"/>
              </a:rPr>
              <a:t>Solar Lights at Shelters and Stops</a:t>
            </a: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 smtClean="0">
                <a:latin typeface="+mn-lt"/>
                <a:ea typeface="MS PGothic" charset="0"/>
                <a:cs typeface="Arial" pitchFamily="34" charset="0"/>
              </a:rPr>
              <a:t>ADA Accessibility</a:t>
            </a:r>
            <a:endParaRPr lang="en-US" dirty="0" smtClean="0">
              <a:latin typeface="+mn-lt"/>
              <a:cs typeface="Arial" pitchFamily="34" charset="0"/>
            </a:endParaRPr>
          </a:p>
          <a:p>
            <a:pPr indent="-285750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6" y="309285"/>
            <a:ext cx="3981317" cy="7683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66" y="1505019"/>
            <a:ext cx="7102516" cy="5168307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21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-223838" y="10144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-15240"/>
            <a:ext cx="12192000" cy="138374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38374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5" descr="JTA_Logo_Full_Col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7" y="309285"/>
            <a:ext cx="738458" cy="73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422F9-0C0D-4E4C-8400-8E3240AD690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74405" y="367741"/>
            <a:ext cx="78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chemeClr val="bg1"/>
                </a:solidFill>
                <a:latin typeface="DINOT" panose="020B0504020101020102" pitchFamily="34" charset="0"/>
              </a:rPr>
              <a:t>Capital Projects</a:t>
            </a:r>
            <a:endParaRPr lang="en-US" sz="3600" b="1" dirty="0">
              <a:solidFill>
                <a:schemeClr val="bg1"/>
              </a:solidFill>
              <a:latin typeface="DINOT" panose="020B0504020101020102" pitchFamily="34" charset="0"/>
            </a:endParaRPr>
          </a:p>
        </p:txBody>
      </p:sp>
      <p:sp>
        <p:nvSpPr>
          <p:cNvPr id="17" name="Content Placeholder 48"/>
          <p:cNvSpPr txBox="1">
            <a:spLocks/>
          </p:cNvSpPr>
          <p:nvPr/>
        </p:nvSpPr>
        <p:spPr bwMode="auto">
          <a:xfrm>
            <a:off x="590024" y="1533686"/>
            <a:ext cx="4058070" cy="501967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indent="-285750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latin typeface="+mn-lt"/>
                <a:ea typeface="MS PGothic" charset="0"/>
                <a:cs typeface="Arial" pitchFamily="34" charset="0"/>
              </a:rPr>
              <a:t>Waste Diversion</a:t>
            </a: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 smtClean="0">
                <a:latin typeface="+mn-lt"/>
                <a:ea typeface="MS PGothic" charset="0"/>
                <a:cs typeface="Arial" pitchFamily="34" charset="0"/>
              </a:rPr>
              <a:t> &gt;90% on recent projects</a:t>
            </a:r>
          </a:p>
          <a:p>
            <a:pPr indent="-285750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latin typeface="+mn-lt"/>
                <a:ea typeface="MS PGothic" charset="0"/>
                <a:cs typeface="Arial" pitchFamily="34" charset="0"/>
              </a:rPr>
              <a:t>Sustainable Design Features</a:t>
            </a:r>
            <a:endParaRPr lang="en-US" b="1" dirty="0">
              <a:latin typeface="+mn-lt"/>
              <a:ea typeface="MS PGothic" charset="0"/>
              <a:cs typeface="Arial" pitchFamily="34" charset="0"/>
            </a:endParaRP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>
                <a:latin typeface="+mn-lt"/>
                <a:ea typeface="MS PGothic" charset="0"/>
                <a:cs typeface="Arial" pitchFamily="34" charset="0"/>
              </a:rPr>
              <a:t> </a:t>
            </a:r>
            <a:r>
              <a:rPr lang="en-US" dirty="0" smtClean="0">
                <a:latin typeface="+mn-lt"/>
                <a:ea typeface="MS PGothic" charset="0"/>
                <a:cs typeface="Arial" pitchFamily="34" charset="0"/>
              </a:rPr>
              <a:t>LED Standards</a:t>
            </a: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 smtClean="0">
                <a:latin typeface="+mn-lt"/>
                <a:ea typeface="MS PGothic" charset="0"/>
                <a:cs typeface="Arial" pitchFamily="34" charset="0"/>
              </a:rPr>
              <a:t>Pollutant Control</a:t>
            </a: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 smtClean="0">
                <a:latin typeface="+mn-lt"/>
                <a:ea typeface="MS PGothic" charset="0"/>
                <a:cs typeface="Arial" pitchFamily="34" charset="0"/>
              </a:rPr>
              <a:t>Optimize Efficiency</a:t>
            </a:r>
          </a:p>
          <a:p>
            <a:pPr indent="-285750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ea typeface="MS PGothic" charset="0"/>
                <a:cs typeface="Arial" pitchFamily="34" charset="0"/>
              </a:rPr>
              <a:t>Community Benefits</a:t>
            </a:r>
            <a:endParaRPr lang="en-US" b="1" dirty="0">
              <a:ea typeface="MS PGothic" charset="0"/>
              <a:cs typeface="Arial" pitchFamily="34" charset="0"/>
            </a:endParaRP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>
                <a:ea typeface="MS PGothic" charset="0"/>
                <a:cs typeface="Arial" pitchFamily="34" charset="0"/>
              </a:rPr>
              <a:t> </a:t>
            </a:r>
            <a:r>
              <a:rPr lang="en-US" dirty="0" smtClean="0">
                <a:ea typeface="MS PGothic" charset="0"/>
                <a:cs typeface="Arial" pitchFamily="34" charset="0"/>
              </a:rPr>
              <a:t>Accessibility</a:t>
            </a: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 smtClean="0">
                <a:ea typeface="MS PGothic" charset="0"/>
                <a:cs typeface="Arial" pitchFamily="34" charset="0"/>
              </a:rPr>
              <a:t>Safety</a:t>
            </a: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 smtClean="0">
                <a:latin typeface="+mn-lt"/>
                <a:ea typeface="MS PGothic" charset="0"/>
                <a:cs typeface="Arial" pitchFamily="34" charset="0"/>
              </a:rPr>
              <a:t>Quality of Life</a:t>
            </a:r>
            <a:endParaRPr lang="en-US" dirty="0" smtClean="0">
              <a:latin typeface="+mn-lt"/>
              <a:cs typeface="Arial" pitchFamily="34" charset="0"/>
            </a:endParaRPr>
          </a:p>
          <a:p>
            <a:pPr indent="-285750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6" y="309285"/>
            <a:ext cx="3981317" cy="7683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07" y="1501474"/>
            <a:ext cx="7187051" cy="4871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727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2" y="488732"/>
            <a:ext cx="12249061" cy="638769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6813396" cy="6858001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-223838" y="10144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-15240"/>
            <a:ext cx="12192000" cy="138374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38374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5" descr="JTA_Logo_Full_Col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7" y="309285"/>
            <a:ext cx="738458" cy="73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422F9-0C0D-4E4C-8400-8E3240AD690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74405" y="367741"/>
            <a:ext cx="78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chemeClr val="bg1"/>
                </a:solidFill>
                <a:latin typeface="DINOT" panose="020B0504020101020102" pitchFamily="34" charset="0"/>
              </a:rPr>
              <a:t>Transportation &amp; Land Use</a:t>
            </a:r>
            <a:endParaRPr lang="en-US" sz="3600" b="1" dirty="0">
              <a:solidFill>
                <a:schemeClr val="bg1"/>
              </a:solidFill>
              <a:latin typeface="DINOT" panose="020B0504020101020102" pitchFamily="34" charset="0"/>
            </a:endParaRPr>
          </a:p>
        </p:txBody>
      </p:sp>
      <p:sp>
        <p:nvSpPr>
          <p:cNvPr id="17" name="Content Placeholder 48"/>
          <p:cNvSpPr txBox="1">
            <a:spLocks/>
          </p:cNvSpPr>
          <p:nvPr/>
        </p:nvSpPr>
        <p:spPr bwMode="auto">
          <a:xfrm>
            <a:off x="338658" y="1628655"/>
            <a:ext cx="6227680" cy="501967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indent="-285750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solidFill>
                  <a:schemeClr val="bg1"/>
                </a:solidFill>
                <a:latin typeface="+mn-lt"/>
                <a:ea typeface="MS PGothic" charset="0"/>
                <a:cs typeface="Arial" pitchFamily="34" charset="0"/>
              </a:rPr>
              <a:t>Transit Oriented Development</a:t>
            </a: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  <a:ea typeface="MS PGothic" charset="0"/>
                <a:cs typeface="Arial" pitchFamily="34" charset="0"/>
              </a:rPr>
              <a:t> Sustainable development pattern</a:t>
            </a: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  <a:ea typeface="MS PGothic" charset="0"/>
                <a:cs typeface="Arial" pitchFamily="34" charset="0"/>
              </a:rPr>
              <a:t>Anchored by high quality transit</a:t>
            </a: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  <a:ea typeface="MS PGothic" charset="0"/>
                <a:cs typeface="Arial" pitchFamily="34" charset="0"/>
              </a:rPr>
              <a:t>Reduce the need for personal automobile and VMT</a:t>
            </a: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  <a:ea typeface="MS PGothic" charset="0"/>
                <a:cs typeface="Arial" pitchFamily="34" charset="0"/>
              </a:rPr>
              <a:t>Supports active modes of transportation</a:t>
            </a: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  <a:ea typeface="MS PGothic" charset="0"/>
                <a:cs typeface="Arial" pitchFamily="34" charset="0"/>
              </a:rPr>
              <a:t>Incorporates public and green spaces to reduce hardscape</a:t>
            </a: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  <a:ea typeface="MS PGothic" charset="0"/>
                <a:cs typeface="Arial" pitchFamily="34" charset="0"/>
              </a:rPr>
              <a:t>Incorporates adaptive reuse of historic buildings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6" y="309285"/>
            <a:ext cx="3981317" cy="76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-223838" y="10144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-15240"/>
            <a:ext cx="12192000" cy="138374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38374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5" descr="JTA_Logo_Full_Col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7" y="309285"/>
            <a:ext cx="738458" cy="73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422F9-0C0D-4E4C-8400-8E3240AD690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8826" y="1508781"/>
            <a:ext cx="448550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Existing conditions and baseline </a:t>
            </a:r>
            <a:r>
              <a:rPr lang="en-US" sz="2400" dirty="0" smtClean="0"/>
              <a:t>metrics – Solutions memo</a:t>
            </a:r>
            <a:endParaRPr lang="en-US" sz="2400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Development of  a sustainability </a:t>
            </a:r>
            <a:r>
              <a:rPr lang="en-US" sz="2400" dirty="0" smtClean="0"/>
              <a:t>vision, goals, and a </a:t>
            </a:r>
            <a:r>
              <a:rPr lang="en-US" sz="2400" dirty="0"/>
              <a:t>portfolio of projects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/>
              <a:t>Development of an Implementation strategy</a:t>
            </a:r>
            <a:endParaRPr lang="en-US" sz="2400" dirty="0"/>
          </a:p>
        </p:txBody>
      </p:sp>
      <p:pic>
        <p:nvPicPr>
          <p:cNvPr id="13" name="Picture Placeholder 4">
            <a:extLst>
              <a:ext uri="{FF2B5EF4-FFF2-40B4-BE49-F238E27FC236}">
                <a16:creationId xmlns:a16="http://schemas.microsoft.com/office/drawing/2014/main" id="{48369C93-0E82-4082-9411-19C5583661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" t="24494" r="17243" b="501"/>
          <a:stretch/>
        </p:blipFill>
        <p:spPr>
          <a:xfrm>
            <a:off x="5191125" y="1591945"/>
            <a:ext cx="6753224" cy="458199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588945" y="4782483"/>
            <a:ext cx="5286712" cy="193899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“JTA will </a:t>
            </a:r>
            <a:r>
              <a:rPr lang="en-US" sz="2000" i="1" dirty="0">
                <a:solidFill>
                  <a:schemeClr val="bg1"/>
                </a:solidFill>
              </a:rPr>
              <a:t>provide universal access to dynamic, resource-efficient and fiscally responsible transportation and infrastructure </a:t>
            </a:r>
            <a:r>
              <a:rPr lang="en-US" sz="2000" i="1" dirty="0" smtClean="0">
                <a:solidFill>
                  <a:schemeClr val="bg1"/>
                </a:solidFill>
              </a:rPr>
              <a:t>solutions</a:t>
            </a:r>
            <a:br>
              <a:rPr lang="en-US" sz="2000" i="1" dirty="0" smtClean="0">
                <a:solidFill>
                  <a:schemeClr val="bg1"/>
                </a:solidFill>
              </a:rPr>
            </a:b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>
                <a:solidFill>
                  <a:schemeClr val="bg1"/>
                </a:solidFill>
              </a:rPr>
              <a:t>that improve quality of life, minimize ecosystem impacts, and enhance economic </a:t>
            </a:r>
            <a:r>
              <a:rPr lang="en-US" sz="2000" i="1" dirty="0" smtClean="0">
                <a:solidFill>
                  <a:schemeClr val="bg1"/>
                </a:solidFill>
              </a:rPr>
              <a:t>viability</a:t>
            </a:r>
            <a:br>
              <a:rPr lang="en-US" sz="2000" i="1" dirty="0" smtClean="0">
                <a:solidFill>
                  <a:schemeClr val="bg1"/>
                </a:solidFill>
              </a:rPr>
            </a:b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>
                <a:solidFill>
                  <a:schemeClr val="bg1"/>
                </a:solidFill>
              </a:rPr>
              <a:t>in Northeast Florida</a:t>
            </a:r>
            <a:r>
              <a:rPr lang="en-US" sz="2000" i="1" dirty="0" smtClean="0">
                <a:solidFill>
                  <a:schemeClr val="bg1"/>
                </a:solidFill>
              </a:rPr>
              <a:t>.”</a:t>
            </a:r>
            <a:endParaRPr lang="en-US" sz="2000" i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6" y="309285"/>
            <a:ext cx="3981317" cy="7683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74405" y="367741"/>
            <a:ext cx="78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chemeClr val="bg1"/>
                </a:solidFill>
                <a:latin typeface="DINOT" panose="020B0504020101020102" pitchFamily="34" charset="0"/>
              </a:rPr>
              <a:t>Sustainability Action Plan</a:t>
            </a:r>
            <a:endParaRPr lang="en-US" sz="3600" b="1" dirty="0">
              <a:solidFill>
                <a:schemeClr val="bg1"/>
              </a:solidFill>
              <a:latin typeface="DINOT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84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-223838" y="10144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-15240"/>
            <a:ext cx="12192000" cy="138374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38374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5" descr="JTA_Logo_Full_Col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7" y="309285"/>
            <a:ext cx="738458" cy="73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>
              <a:defRPr/>
            </a:pPr>
            <a:fld id="{253422F9-0C0D-4E4C-8400-8E3240AD690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74405" y="93317"/>
            <a:ext cx="7814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chemeClr val="bg1"/>
                </a:solidFill>
                <a:latin typeface="DINOT" panose="020B0504020101020102" pitchFamily="34" charset="0"/>
              </a:rPr>
              <a:t>Sustainability Action Plan</a:t>
            </a:r>
          </a:p>
          <a:p>
            <a:pPr algn="r"/>
            <a:r>
              <a:rPr lang="en-US" sz="3600" b="1" dirty="0" smtClean="0">
                <a:solidFill>
                  <a:schemeClr val="bg1"/>
                </a:solidFill>
                <a:latin typeface="DINOT" panose="020B0504020101020102" pitchFamily="34" charset="0"/>
              </a:rPr>
              <a:t>Costs &amp; Benefits</a:t>
            </a:r>
            <a:endParaRPr lang="en-US" sz="3600" b="1" dirty="0">
              <a:solidFill>
                <a:schemeClr val="bg1"/>
              </a:solidFill>
              <a:latin typeface="DINOT" panose="020B0504020101020102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t="1317" r="6296" b="2716"/>
          <a:stretch/>
        </p:blipFill>
        <p:spPr>
          <a:xfrm>
            <a:off x="5815473" y="3075914"/>
            <a:ext cx="5822213" cy="35995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8827" y="1508781"/>
            <a:ext cx="5131388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dirty="0" smtClean="0"/>
              <a:t>$2.3 Million in Net Benefit over  </a:t>
            </a:r>
            <a:br>
              <a:rPr lang="en-US" sz="2400" b="1" dirty="0" smtClean="0"/>
            </a:br>
            <a:r>
              <a:rPr lang="en-US" sz="2400" b="1" dirty="0" smtClean="0"/>
              <a:t>   10 years</a:t>
            </a:r>
          </a:p>
          <a:p>
            <a:pPr marL="28575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dirty="0" smtClean="0"/>
              <a:t>Environmental Benefits</a:t>
            </a:r>
          </a:p>
          <a:p>
            <a:pPr marL="742950" lvl="1" indent="-457200"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≡"/>
            </a:pPr>
            <a:r>
              <a:rPr lang="en-US" sz="2400" dirty="0" smtClean="0"/>
              <a:t>Save 108 million gallons of water</a:t>
            </a:r>
          </a:p>
          <a:p>
            <a:pPr marL="742950" lvl="1" indent="-457200"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≡"/>
            </a:pPr>
            <a:r>
              <a:rPr lang="en-US" sz="2400" dirty="0" smtClean="0"/>
              <a:t>Save 6.5 million kilowatt-hours of energy</a:t>
            </a:r>
          </a:p>
          <a:p>
            <a:pPr marL="742950" lvl="1" indent="-457200"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≡"/>
            </a:pPr>
            <a:r>
              <a:rPr lang="en-US" sz="2400" dirty="0" smtClean="0"/>
              <a:t>Save 2.9 million gallons of petroleum fuels</a:t>
            </a:r>
          </a:p>
          <a:p>
            <a:pPr marL="742950" lvl="1" indent="-457200"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≡"/>
            </a:pPr>
            <a:r>
              <a:rPr lang="en-US" sz="2400" dirty="0" smtClean="0"/>
              <a:t>Divert 6,850 tons of waste from the landfill</a:t>
            </a:r>
          </a:p>
          <a:p>
            <a:pPr marL="742950" lvl="1" indent="-457200"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≡"/>
            </a:pPr>
            <a:r>
              <a:rPr lang="en-US" sz="2400" dirty="0" smtClean="0"/>
              <a:t>Reduce CAP and avoid 33,000 tons of GHG emissions</a:t>
            </a:r>
          </a:p>
          <a:p>
            <a:pPr marL="742950" lvl="1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6" y="309285"/>
            <a:ext cx="3981317" cy="768394"/>
          </a:xfrm>
          <a:prstGeom prst="rect">
            <a:avLst/>
          </a:prstGeom>
        </p:spPr>
      </p:pic>
      <p:graphicFrame>
        <p:nvGraphicFramePr>
          <p:cNvPr id="13" name="Content Placeholder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222236"/>
              </p:ext>
            </p:extLst>
          </p:nvPr>
        </p:nvGraphicFramePr>
        <p:xfrm>
          <a:off x="5699492" y="1477062"/>
          <a:ext cx="6054174" cy="1466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47519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-223838" y="10144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-15240"/>
            <a:ext cx="12192000" cy="138374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38374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5" descr="JTA_Logo_Full_Col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7" y="309285"/>
            <a:ext cx="738458" cy="73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422F9-0C0D-4E4C-8400-8E3240AD690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74405" y="445799"/>
            <a:ext cx="78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chemeClr val="bg1"/>
                </a:solidFill>
                <a:latin typeface="DINOT" panose="020B0504020101020102" pitchFamily="34" charset="0"/>
              </a:rPr>
              <a:t>Path Forward</a:t>
            </a:r>
            <a:endParaRPr lang="en-US" sz="3600" b="1" dirty="0">
              <a:solidFill>
                <a:schemeClr val="bg1"/>
              </a:solidFill>
              <a:latin typeface="DINOT" panose="020B0504020101020102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8827" y="1486909"/>
            <a:ext cx="4311773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dirty="0"/>
              <a:t>Manage, budget, schedule, and commit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dirty="0" smtClean="0"/>
              <a:t>Presenting </a:t>
            </a:r>
            <a:r>
              <a:rPr lang="en-US" sz="2400" b="1" dirty="0"/>
              <a:t>the financial case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dirty="0" smtClean="0"/>
              <a:t>Begin </a:t>
            </a:r>
            <a:r>
              <a:rPr lang="en-US" sz="2400" b="1" dirty="0"/>
              <a:t>employee </a:t>
            </a:r>
            <a:r>
              <a:rPr lang="en-US" sz="2400" b="1" dirty="0" smtClean="0"/>
              <a:t>education/engagement </a:t>
            </a:r>
            <a:r>
              <a:rPr lang="en-US" sz="2400" b="1" dirty="0"/>
              <a:t>process </a:t>
            </a:r>
            <a:r>
              <a:rPr lang="en-US" sz="2400" b="1" dirty="0" smtClean="0"/>
              <a:t>– Continuation of workshops</a:t>
            </a:r>
            <a:endParaRPr lang="en-US" sz="2400" b="1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dirty="0"/>
              <a:t>Public Engagement and Annual </a:t>
            </a:r>
            <a:r>
              <a:rPr lang="en-US" sz="2400" b="1" dirty="0" smtClean="0"/>
              <a:t>Updates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dirty="0" smtClean="0"/>
              <a:t>Prioritizing “slam dunk” projects</a:t>
            </a: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221" y="1553169"/>
            <a:ext cx="7515731" cy="47879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6" y="309285"/>
            <a:ext cx="3981317" cy="76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3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-223838" y="10144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-15240"/>
            <a:ext cx="12192000" cy="138374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38374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5" descr="JTA_Logo_Full_Col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7" y="309285"/>
            <a:ext cx="738458" cy="73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422F9-0C0D-4E4C-8400-8E3240AD690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74405" y="445799"/>
            <a:ext cx="78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chemeClr val="bg1"/>
                </a:solidFill>
                <a:latin typeface="DINOT" panose="020B0504020101020102" pitchFamily="34" charset="0"/>
              </a:rPr>
              <a:t>Emerging Trends in Transportation</a:t>
            </a:r>
            <a:endParaRPr lang="en-US" sz="3600" b="1" dirty="0">
              <a:solidFill>
                <a:schemeClr val="bg1"/>
              </a:solidFill>
              <a:latin typeface="DINOT" panose="020B0504020101020102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8826" y="1505019"/>
            <a:ext cx="445496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dirty="0"/>
              <a:t>Mobility as a Service (</a:t>
            </a:r>
            <a:r>
              <a:rPr lang="en-US" sz="2400" b="1" dirty="0" err="1"/>
              <a:t>MaaS</a:t>
            </a:r>
            <a:r>
              <a:rPr lang="en-US" sz="2400" b="1" dirty="0" smtClean="0"/>
              <a:t>)</a:t>
            </a:r>
            <a:endParaRPr lang="en-US" sz="2400" b="1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dirty="0" err="1"/>
              <a:t>Microtransit</a:t>
            </a:r>
            <a:endParaRPr lang="en-US" sz="2400" b="1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dirty="0" smtClean="0"/>
              <a:t>Autonomous </a:t>
            </a:r>
            <a:r>
              <a:rPr lang="en-US" sz="2400" b="1" dirty="0"/>
              <a:t>Vehicles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dirty="0" smtClean="0"/>
              <a:t>Electrification </a:t>
            </a:r>
            <a:r>
              <a:rPr lang="en-US" sz="2400" b="1" dirty="0"/>
              <a:t>and Alternative </a:t>
            </a:r>
            <a:r>
              <a:rPr lang="en-US" sz="2400" b="1" dirty="0" smtClean="0"/>
              <a:t>Fuels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6" y="309285"/>
            <a:ext cx="3981317" cy="768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98783" y="1905531"/>
            <a:ext cx="7565756" cy="392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0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22"/>
          <a:stretch/>
        </p:blipFill>
        <p:spPr>
          <a:xfrm>
            <a:off x="0" y="1219"/>
            <a:ext cx="12192000" cy="685678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54F1EAE-1A02-4D14-8EBF-FA1252B2C1D5}"/>
              </a:ext>
            </a:extLst>
          </p:cNvPr>
          <p:cNvSpPr/>
          <p:nvPr/>
        </p:nvSpPr>
        <p:spPr>
          <a:xfrm>
            <a:off x="367991" y="532204"/>
            <a:ext cx="11418848" cy="1874708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091" y="1005874"/>
            <a:ext cx="4805018" cy="9273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3085" y="1150488"/>
            <a:ext cx="580647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Alexander Traversa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atraversa@jtafla.com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(904) 632 - 5501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7990" y="532204"/>
            <a:ext cx="2998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DINOT" panose="020B0504020101020102" pitchFamily="34" charset="0"/>
              </a:rPr>
              <a:t>Questions?</a:t>
            </a:r>
            <a:endParaRPr lang="en-US" sz="3600" b="1" dirty="0">
              <a:solidFill>
                <a:schemeClr val="bg1"/>
              </a:solidFill>
              <a:latin typeface="DINOT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23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22"/>
          <a:stretch/>
        </p:blipFill>
        <p:spPr>
          <a:xfrm>
            <a:off x="0" y="1219"/>
            <a:ext cx="12192000" cy="685678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18241" y="1219"/>
            <a:ext cx="4130565" cy="6858001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16847" y="237600"/>
            <a:ext cx="2133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94301" y="1557608"/>
            <a:ext cx="3978439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DINOT" panose="020B0504020101020102" pitchFamily="34" charset="0"/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. Sustainability </a:t>
            </a:r>
            <a:r>
              <a:rPr lang="en-US" sz="2400" dirty="0" smtClean="0">
                <a:solidFill>
                  <a:schemeClr val="bg1"/>
                </a:solidFill>
              </a:rPr>
              <a:t>at JTA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94300" y="2075007"/>
            <a:ext cx="3978439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DINOT" panose="020B0504020101020102" pitchFamily="34" charset="0"/>
              </a:rPr>
              <a:t>3</a:t>
            </a:r>
            <a:r>
              <a:rPr lang="en-US" sz="2400" dirty="0" smtClean="0">
                <a:solidFill>
                  <a:schemeClr val="bg1"/>
                </a:solidFill>
                <a:latin typeface="DINOT" panose="020B0504020101020102" pitchFamily="34" charset="0"/>
              </a:rPr>
              <a:t>. </a:t>
            </a:r>
            <a:r>
              <a:rPr lang="en-US" sz="2400" dirty="0" smtClean="0">
                <a:solidFill>
                  <a:schemeClr val="bg1"/>
                </a:solidFill>
              </a:rPr>
              <a:t>Sustainable Transportation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94299" y="2573859"/>
            <a:ext cx="3978439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DINOT" panose="020B0504020101020102" pitchFamily="34" charset="0"/>
              </a:rPr>
              <a:t>4</a:t>
            </a:r>
            <a:r>
              <a:rPr lang="en-US" sz="2400" dirty="0" smtClean="0">
                <a:solidFill>
                  <a:schemeClr val="bg1"/>
                </a:solidFill>
              </a:rPr>
              <a:t>. Sustainability Action Plan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94298" y="3068847"/>
            <a:ext cx="3978439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DINOT" panose="020B0504020101020102" pitchFamily="34" charset="0"/>
              </a:rPr>
              <a:t>5. </a:t>
            </a:r>
            <a:r>
              <a:rPr lang="en-US" sz="2400" dirty="0" smtClean="0">
                <a:solidFill>
                  <a:schemeClr val="bg1"/>
                </a:solidFill>
              </a:rPr>
              <a:t>Emerging Trends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94297" y="1058756"/>
            <a:ext cx="3978439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DINOT" panose="020B0504020101020102" pitchFamily="34" charset="0"/>
              </a:rPr>
              <a:t>1</a:t>
            </a:r>
            <a:r>
              <a:rPr lang="en-US" sz="2400" dirty="0" smtClean="0">
                <a:solidFill>
                  <a:schemeClr val="bg1"/>
                </a:solidFill>
              </a:rPr>
              <a:t>. About JTA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4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07"/>
            <a:ext cx="12192000" cy="684731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292899" y="22007"/>
            <a:ext cx="4899102" cy="6858001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-223838" y="10144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-15240"/>
            <a:ext cx="12192000" cy="138374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38374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5" descr="JTA_Logo_Full_Col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7" y="309285"/>
            <a:ext cx="738458" cy="73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422F9-0C0D-4E4C-8400-8E3240AD690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74405" y="445799"/>
            <a:ext cx="78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chemeClr val="bg1"/>
                </a:solidFill>
                <a:latin typeface="DINOT" panose="020B0504020101020102" pitchFamily="34" charset="0"/>
              </a:rPr>
              <a:t>About JTA</a:t>
            </a:r>
            <a:endParaRPr lang="en-US" sz="3600" b="1" dirty="0">
              <a:solidFill>
                <a:schemeClr val="bg1"/>
              </a:solidFill>
              <a:latin typeface="DINOT" panose="020B0504020101020102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6" y="309285"/>
            <a:ext cx="3981317" cy="76839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418699" y="1779735"/>
            <a:ext cx="4670218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</a:rPr>
              <a:t>769 Employees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</a:rPr>
              <a:t>Multimodal Mass Transit Provider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</a:rPr>
              <a:t>Service Area: 1383 mi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2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</a:rPr>
              <a:t>Mid-sized Public Transit System</a:t>
            </a:r>
          </a:p>
          <a:p>
            <a:pPr marL="914400" lvl="1" indent="-457200"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≡"/>
            </a:pPr>
            <a:r>
              <a:rPr lang="en-US" sz="2200" dirty="0" smtClean="0">
                <a:solidFill>
                  <a:schemeClr val="bg1"/>
                </a:solidFill>
              </a:rPr>
              <a:t>230 Buses</a:t>
            </a:r>
          </a:p>
          <a:p>
            <a:pPr marL="914400" lvl="1" indent="-457200"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≡"/>
            </a:pPr>
            <a:r>
              <a:rPr lang="en-US" sz="2200" dirty="0" smtClean="0">
                <a:solidFill>
                  <a:schemeClr val="bg1"/>
                </a:solidFill>
              </a:rPr>
              <a:t>Skyway (APM)</a:t>
            </a:r>
          </a:p>
          <a:p>
            <a:pPr marL="914400" lvl="1" indent="-457200"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≡"/>
            </a:pPr>
            <a:r>
              <a:rPr lang="en-US" sz="2200" dirty="0" smtClean="0">
                <a:solidFill>
                  <a:schemeClr val="bg1"/>
                </a:solidFill>
              </a:rPr>
              <a:t>Ferry</a:t>
            </a:r>
          </a:p>
          <a:p>
            <a:pPr marL="914400" lvl="1" indent="-457200"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≡"/>
            </a:pPr>
            <a:r>
              <a:rPr lang="en-US" sz="2200" dirty="0" err="1" smtClean="0">
                <a:solidFill>
                  <a:schemeClr val="bg1"/>
                </a:solidFill>
              </a:rPr>
              <a:t>Readi</a:t>
            </a:r>
            <a:r>
              <a:rPr lang="en-US" sz="2200" dirty="0" smtClean="0">
                <a:solidFill>
                  <a:schemeClr val="bg1"/>
                </a:solidFill>
              </a:rPr>
              <a:t>-Ride (DR)</a:t>
            </a:r>
          </a:p>
          <a:p>
            <a:pPr marL="914400" lvl="1" indent="-457200"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≡"/>
            </a:pPr>
            <a:r>
              <a:rPr lang="en-US" sz="2200" dirty="0" smtClean="0">
                <a:solidFill>
                  <a:schemeClr val="bg1"/>
                </a:solidFill>
              </a:rPr>
              <a:t>Paratransit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</a:rPr>
              <a:t>Design and Construction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98054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-223838" y="10144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-15240"/>
            <a:ext cx="12192000" cy="138374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38374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5" descr="JTA_Logo_Full_Col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7" y="309285"/>
            <a:ext cx="738458" cy="73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422F9-0C0D-4E4C-8400-8E3240AD690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74405" y="445799"/>
            <a:ext cx="78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chemeClr val="bg1"/>
                </a:solidFill>
                <a:latin typeface="DINOT" panose="020B0504020101020102" pitchFamily="34" charset="0"/>
              </a:rPr>
              <a:t>Organizational Priority</a:t>
            </a:r>
            <a:endParaRPr lang="en-US" sz="3600" b="1" dirty="0">
              <a:solidFill>
                <a:schemeClr val="bg1"/>
              </a:solidFill>
              <a:latin typeface="DINOT" panose="020B0504020101020102" pitchFamily="34" charset="0"/>
            </a:endParaRPr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144862" y="1663109"/>
            <a:ext cx="6846539" cy="47459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600" b="1" dirty="0" smtClean="0"/>
              <a:t>Mission Statement</a:t>
            </a:r>
          </a:p>
          <a:p>
            <a:pPr lvl="1" algn="l"/>
            <a:r>
              <a:rPr lang="en-US" sz="2600" i="1" dirty="0" smtClean="0"/>
              <a:t>To improve Northeast Florida’s </a:t>
            </a:r>
            <a:r>
              <a:rPr lang="en-US" sz="2600" b="1" i="1" dirty="0" smtClean="0">
                <a:solidFill>
                  <a:srgbClr val="00B050"/>
                </a:solidFill>
              </a:rPr>
              <a:t>economy</a:t>
            </a:r>
            <a:r>
              <a:rPr lang="en-US" sz="2600" i="1" dirty="0" smtClean="0"/>
              <a:t>, </a:t>
            </a:r>
            <a:r>
              <a:rPr lang="en-US" sz="2600" b="1" i="1" dirty="0" smtClean="0">
                <a:solidFill>
                  <a:srgbClr val="00B050"/>
                </a:solidFill>
              </a:rPr>
              <a:t>environment</a:t>
            </a:r>
            <a:r>
              <a:rPr lang="en-US" sz="2600" i="1" dirty="0" smtClean="0"/>
              <a:t> and </a:t>
            </a:r>
            <a:r>
              <a:rPr lang="en-US" sz="2600" b="1" i="1" dirty="0" smtClean="0">
                <a:solidFill>
                  <a:srgbClr val="00B050"/>
                </a:solidFill>
              </a:rPr>
              <a:t>quality of life</a:t>
            </a:r>
            <a:r>
              <a:rPr lang="en-US" sz="2600" i="1" dirty="0" smtClean="0"/>
              <a:t> by providing safe, reliable, efficient and </a:t>
            </a:r>
            <a:r>
              <a:rPr lang="en-US" sz="2600" b="1" i="1" dirty="0" smtClean="0">
                <a:solidFill>
                  <a:srgbClr val="00B050"/>
                </a:solidFill>
              </a:rPr>
              <a:t>sustainable</a:t>
            </a:r>
            <a:r>
              <a:rPr lang="en-US" sz="2600" i="1" dirty="0" smtClean="0"/>
              <a:t> multimodal transportation services and facilities.</a:t>
            </a:r>
            <a:endParaRPr lang="en-US" sz="2600" b="1" i="1" dirty="0" smtClean="0"/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600" b="1" dirty="0" smtClean="0"/>
              <a:t>JTA Goals</a:t>
            </a:r>
          </a:p>
          <a:p>
            <a:pPr marL="800100" lvl="1" indent="-342900" algn="l">
              <a:buClr>
                <a:srgbClr val="C00000"/>
              </a:buClr>
              <a:buFont typeface="Calibri" panose="020F0502020204030204" pitchFamily="34" charset="0"/>
              <a:buChar char="≡"/>
            </a:pPr>
            <a:r>
              <a:rPr lang="en-US" sz="2600" b="1" dirty="0" smtClean="0"/>
              <a:t>Financial Sustainability</a:t>
            </a:r>
            <a:endParaRPr lang="en-US" sz="2600" dirty="0" smtClean="0"/>
          </a:p>
          <a:p>
            <a:pPr marL="1257300" lvl="2" indent="-342900" algn="l">
              <a:buFont typeface="Calibri" panose="020F0502020204030204" pitchFamily="34" charset="0"/>
              <a:buChar char="˃"/>
            </a:pPr>
            <a:r>
              <a:rPr lang="en-US" sz="2600" dirty="0" smtClean="0"/>
              <a:t>Ensure long-term financial sustainability</a:t>
            </a:r>
          </a:p>
          <a:p>
            <a:pPr marL="800100" lvl="1" indent="-342900" algn="l">
              <a:buClr>
                <a:srgbClr val="C00000"/>
              </a:buClr>
              <a:buFont typeface="Calibri" panose="020F0502020204030204" pitchFamily="34" charset="0"/>
              <a:buChar char="≡"/>
            </a:pPr>
            <a:r>
              <a:rPr lang="en-US" sz="2600" b="1" dirty="0" smtClean="0"/>
              <a:t>Sustainability</a:t>
            </a:r>
            <a:endParaRPr lang="en-US" sz="2600" dirty="0" smtClean="0"/>
          </a:p>
          <a:p>
            <a:pPr marL="1257300" lvl="2" indent="-342900" algn="l">
              <a:buFont typeface="Calibri" panose="020F0502020204030204" pitchFamily="34" charset="0"/>
              <a:buChar char="˃"/>
            </a:pPr>
            <a:r>
              <a:rPr lang="en-US" sz="2600" dirty="0" smtClean="0"/>
              <a:t>Advance transportation solutions that support environmental goals and are mindful of the context of our community</a:t>
            </a:r>
          </a:p>
          <a:p>
            <a:pPr lvl="1" algn="l"/>
            <a:endParaRPr lang="en-US" dirty="0" smtClean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6" y="309285"/>
            <a:ext cx="3981317" cy="768394"/>
          </a:xfrm>
          <a:prstGeom prst="rect">
            <a:avLst/>
          </a:prstGeom>
        </p:spPr>
      </p:pic>
      <p:pic>
        <p:nvPicPr>
          <p:cNvPr id="1026" name="Picture 2" descr="The Importance of Strong Tree Root Systems | Mr. Tree, Inc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384" y="1750107"/>
            <a:ext cx="47625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63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-223838" y="10144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-15240"/>
            <a:ext cx="12192000" cy="138374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38374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5" descr="JTA_Logo_Full_Col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7" y="309285"/>
            <a:ext cx="738458" cy="73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422F9-0C0D-4E4C-8400-8E3240AD690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74405" y="445799"/>
            <a:ext cx="78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chemeClr val="bg1"/>
                </a:solidFill>
                <a:latin typeface="DINOT" panose="020B0504020101020102" pitchFamily="34" charset="0"/>
              </a:rPr>
              <a:t>Organizational Structure</a:t>
            </a:r>
            <a:endParaRPr lang="en-US" sz="3600" b="1" dirty="0">
              <a:solidFill>
                <a:schemeClr val="bg1"/>
              </a:solidFill>
              <a:latin typeface="DINOT" panose="020B0504020101020102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6" y="309285"/>
            <a:ext cx="3981317" cy="76839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668751" y="1773044"/>
            <a:ext cx="5285678" cy="1115122"/>
          </a:xfrm>
          <a:prstGeom prst="roundRect">
            <a:avLst/>
          </a:prstGeom>
          <a:solidFill>
            <a:srgbClr val="43B8B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Greer Johnson Gillis, P.E.</a:t>
            </a:r>
          </a:p>
          <a:p>
            <a:pPr algn="ctr"/>
            <a:r>
              <a:rPr lang="en-US" dirty="0"/>
              <a:t>Vice President - System Development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668751" y="3512099"/>
            <a:ext cx="5285678" cy="1115122"/>
          </a:xfrm>
          <a:prstGeom prst="roundRect">
            <a:avLst/>
          </a:prstGeom>
          <a:solidFill>
            <a:srgbClr val="43BCA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Alexander Traversa</a:t>
            </a:r>
            <a:endParaRPr lang="en-US" dirty="0"/>
          </a:p>
          <a:p>
            <a:pPr algn="ctr"/>
            <a:r>
              <a:rPr lang="en-US" dirty="0" smtClean="0"/>
              <a:t>Sustainability Program Manager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3668751" y="5248980"/>
            <a:ext cx="5285678" cy="1115122"/>
          </a:xfrm>
          <a:prstGeom prst="roundRect">
            <a:avLst/>
          </a:prstGeom>
          <a:solidFill>
            <a:srgbClr val="44B97B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Sustainability Committee</a:t>
            </a:r>
            <a:endParaRPr lang="en-US" dirty="0"/>
          </a:p>
        </p:txBody>
      </p:sp>
      <p:cxnSp>
        <p:nvCxnSpPr>
          <p:cNvPr id="6" name="Straight Connector 5"/>
          <p:cNvCxnSpPr>
            <a:stCxn id="4" idx="2"/>
            <a:endCxn id="13" idx="0"/>
          </p:cNvCxnSpPr>
          <p:nvPr/>
        </p:nvCxnSpPr>
        <p:spPr>
          <a:xfrm>
            <a:off x="6311590" y="2888166"/>
            <a:ext cx="0" cy="623933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3" idx="2"/>
            <a:endCxn id="17" idx="0"/>
          </p:cNvCxnSpPr>
          <p:nvPr/>
        </p:nvCxnSpPr>
        <p:spPr>
          <a:xfrm>
            <a:off x="6311590" y="4627221"/>
            <a:ext cx="0" cy="621759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69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-223838" y="10144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-15240"/>
            <a:ext cx="12192000" cy="138374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38374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5" descr="JTA_Logo_Full_Col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7" y="309285"/>
            <a:ext cx="738458" cy="73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274405" y="445799"/>
            <a:ext cx="78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chemeClr val="bg1"/>
                </a:solidFill>
                <a:latin typeface="DINOT" panose="020B0504020101020102" pitchFamily="34" charset="0"/>
              </a:rPr>
              <a:t>Challenges</a:t>
            </a:r>
            <a:endParaRPr lang="en-US" sz="3600" b="1" dirty="0">
              <a:solidFill>
                <a:schemeClr val="bg1"/>
              </a:solidFill>
              <a:latin typeface="DINOT" panose="020B0504020101020102" pitchFamily="34" charset="0"/>
            </a:endParaRPr>
          </a:p>
        </p:txBody>
      </p:sp>
      <p:graphicFrame>
        <p:nvGraphicFramePr>
          <p:cNvPr id="17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2728500"/>
              </p:ext>
            </p:extLst>
          </p:nvPr>
        </p:nvGraphicFramePr>
        <p:xfrm>
          <a:off x="609600" y="1693030"/>
          <a:ext cx="10972800" cy="4556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6" y="309285"/>
            <a:ext cx="3981317" cy="76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2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-223838" y="10144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-15240"/>
            <a:ext cx="12192000" cy="138374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38374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5" descr="JTA_Logo_Full_Col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7" y="309285"/>
            <a:ext cx="738458" cy="73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422F9-0C0D-4E4C-8400-8E3240AD690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74405" y="445799"/>
            <a:ext cx="78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chemeClr val="bg1"/>
                </a:solidFill>
                <a:latin typeface="DINOT" panose="020B0504020101020102" pitchFamily="34" charset="0"/>
              </a:rPr>
              <a:t>Sustainable Achievements</a:t>
            </a:r>
            <a:endParaRPr lang="en-US" sz="3600" b="1" dirty="0">
              <a:solidFill>
                <a:schemeClr val="bg1"/>
              </a:solidFill>
              <a:latin typeface="DINOT" panose="020B0504020101020102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5681077"/>
              </p:ext>
            </p:extLst>
          </p:nvPr>
        </p:nvGraphicFramePr>
        <p:xfrm>
          <a:off x="0" y="1368505"/>
          <a:ext cx="12192000" cy="5489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9"/>
          <a:stretch/>
        </p:blipFill>
        <p:spPr>
          <a:xfrm>
            <a:off x="6790561" y="1452765"/>
            <a:ext cx="2082734" cy="1572657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750" y="3139572"/>
            <a:ext cx="3090167" cy="2060111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1540737"/>
            <a:ext cx="1352550" cy="12308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794" y="4808970"/>
            <a:ext cx="2617073" cy="176181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2"/>
          <a:stretch/>
        </p:blipFill>
        <p:spPr>
          <a:xfrm>
            <a:off x="8610600" y="1414923"/>
            <a:ext cx="1511285" cy="1253777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94" y="4521749"/>
            <a:ext cx="1341399" cy="943003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Curved Down Arrow 3"/>
          <p:cNvSpPr/>
          <p:nvPr/>
        </p:nvSpPr>
        <p:spPr>
          <a:xfrm>
            <a:off x="7684192" y="5237914"/>
            <a:ext cx="3096697" cy="779064"/>
          </a:xfrm>
          <a:prstGeom prst="curvedDown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527822" y="6118578"/>
            <a:ext cx="2190045" cy="60289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Sustainability Goals</a:t>
            </a:r>
            <a:endParaRPr lang="en-US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6" y="309285"/>
            <a:ext cx="3981317" cy="76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6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-223838" y="10144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-15240"/>
            <a:ext cx="12192000" cy="138374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38374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5" descr="JTA_Logo_Full_Col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7" y="309285"/>
            <a:ext cx="738458" cy="73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422F9-0C0D-4E4C-8400-8E3240AD690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140590" y="76467"/>
            <a:ext cx="7814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chemeClr val="bg1"/>
                </a:solidFill>
                <a:latin typeface="DINOT" panose="020B0504020101020102" pitchFamily="34" charset="0"/>
              </a:rPr>
              <a:t>Importance of Sustainability in Transportation </a:t>
            </a:r>
            <a:endParaRPr lang="en-US" sz="3600" b="1" dirty="0">
              <a:solidFill>
                <a:schemeClr val="bg1"/>
              </a:solidFill>
              <a:latin typeface="DINOT" panose="020B0504020101020102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8827" y="1497351"/>
            <a:ext cx="5440658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dirty="0" smtClean="0"/>
              <a:t>Highest contributing GHG Sector in U.S. </a:t>
            </a:r>
          </a:p>
          <a:p>
            <a:pPr marL="914400" lvl="1" indent="-457200"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≡"/>
            </a:pPr>
            <a:r>
              <a:rPr lang="en-US" sz="2200" dirty="0" smtClean="0"/>
              <a:t>28% of all GHG Emissions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dirty="0" smtClean="0"/>
              <a:t>2</a:t>
            </a:r>
            <a:r>
              <a:rPr lang="en-US" sz="2400" b="1" baseline="30000" dirty="0" smtClean="0"/>
              <a:t>nd</a:t>
            </a:r>
            <a:r>
              <a:rPr lang="en-US" sz="2400" b="1" dirty="0" smtClean="0"/>
              <a:t> Highest Household Expense</a:t>
            </a:r>
            <a:endParaRPr lang="en-US" sz="2400" b="1" dirty="0"/>
          </a:p>
          <a:p>
            <a:pPr marL="914400" lvl="1" indent="-457200"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≡"/>
            </a:pPr>
            <a:r>
              <a:rPr lang="en-US" sz="2200" dirty="0" smtClean="0"/>
              <a:t>16% spent on travel related expenses</a:t>
            </a:r>
            <a:endParaRPr lang="en-US" sz="2200" dirty="0"/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dirty="0" smtClean="0"/>
              <a:t>Time Spent Traveling</a:t>
            </a:r>
            <a:endParaRPr lang="en-US" sz="2400" b="1" dirty="0"/>
          </a:p>
          <a:p>
            <a:pPr marL="914400" lvl="1" indent="-457200"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≡"/>
            </a:pPr>
            <a:r>
              <a:rPr lang="en-US" sz="2200" dirty="0" smtClean="0"/>
              <a:t>Average of over an hour per day</a:t>
            </a:r>
          </a:p>
          <a:p>
            <a:pPr marL="914400" lvl="1" indent="-457200"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≡"/>
            </a:pPr>
            <a:r>
              <a:rPr lang="en-US" sz="2200" dirty="0" smtClean="0"/>
              <a:t>Increasing congestion</a:t>
            </a:r>
            <a:endParaRPr lang="en-US" sz="2200" dirty="0"/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b="1" dirty="0" smtClean="0"/>
              <a:t>Decline in Public Health and Quality of Life</a:t>
            </a:r>
            <a:endParaRPr lang="en-US" sz="2400" b="1" dirty="0"/>
          </a:p>
          <a:p>
            <a:pPr marL="914400" lvl="1" indent="-457200"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≡"/>
            </a:pPr>
            <a:r>
              <a:rPr lang="en-US" sz="2200" dirty="0" smtClean="0"/>
              <a:t>Criteria Air Pollutant Emissions</a:t>
            </a:r>
          </a:p>
          <a:p>
            <a:pPr marL="914400" lvl="1" indent="-457200"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≡"/>
            </a:pPr>
            <a:r>
              <a:rPr lang="en-US" sz="2200" dirty="0" smtClean="0"/>
              <a:t>Safety </a:t>
            </a:r>
            <a:endParaRPr lang="en-US" sz="2200" dirty="0"/>
          </a:p>
          <a:p>
            <a:pPr marL="914400" lvl="1" indent="-457200"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≡"/>
            </a:pPr>
            <a:endParaRPr lang="en-US" sz="2200" dirty="0" smtClean="0"/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400" b="1" dirty="0" smtClean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6" y="309285"/>
            <a:ext cx="3981317" cy="7683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4322" y="1553169"/>
            <a:ext cx="5810780" cy="2765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8575" y="4487920"/>
            <a:ext cx="4813423" cy="2233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708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-223838" y="10144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-15240"/>
            <a:ext cx="12192000" cy="138374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38374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5" descr="JTA_Logo_Full_Col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7" y="309285"/>
            <a:ext cx="738458" cy="73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422F9-0C0D-4E4C-8400-8E3240AD690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74405" y="445799"/>
            <a:ext cx="78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solidFill>
                  <a:schemeClr val="bg1"/>
                </a:solidFill>
                <a:latin typeface="DINOT" panose="020B0504020101020102" pitchFamily="34" charset="0"/>
              </a:rPr>
              <a:t>Improving Services</a:t>
            </a:r>
            <a:endParaRPr lang="en-US" sz="3600" b="1" dirty="0">
              <a:solidFill>
                <a:schemeClr val="bg1"/>
              </a:solidFill>
              <a:latin typeface="DINOT" panose="020B0504020101020102" pitchFamily="34" charset="0"/>
            </a:endParaRPr>
          </a:p>
        </p:txBody>
      </p:sp>
      <p:sp>
        <p:nvSpPr>
          <p:cNvPr id="17" name="Content Placeholder 48"/>
          <p:cNvSpPr txBox="1">
            <a:spLocks/>
          </p:cNvSpPr>
          <p:nvPr/>
        </p:nvSpPr>
        <p:spPr bwMode="auto">
          <a:xfrm>
            <a:off x="590023" y="1533686"/>
            <a:ext cx="6071643" cy="501967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indent="-285750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>
                <a:ea typeface="MS PGothic" charset="0"/>
                <a:cs typeface="Arial" pitchFamily="34" charset="0"/>
              </a:rPr>
              <a:t>Increase Operational Efficiency</a:t>
            </a: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>
                <a:ea typeface="MS PGothic" charset="0"/>
                <a:cs typeface="Arial" pitchFamily="34" charset="0"/>
              </a:rPr>
              <a:t> Leveraging data to understand use and improve service</a:t>
            </a:r>
          </a:p>
          <a:p>
            <a:pPr indent="-285750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latin typeface="+mn-lt"/>
                <a:ea typeface="MS PGothic" charset="0"/>
                <a:cs typeface="Arial" pitchFamily="34" charset="0"/>
              </a:rPr>
              <a:t>Multimodality</a:t>
            </a: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 smtClean="0">
                <a:latin typeface="+mn-lt"/>
                <a:ea typeface="MS PGothic" charset="0"/>
                <a:cs typeface="Arial" pitchFamily="34" charset="0"/>
              </a:rPr>
              <a:t>Services designed to serve specific functions</a:t>
            </a: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 smtClean="0">
                <a:latin typeface="+mn-lt"/>
                <a:ea typeface="MS PGothic" charset="0"/>
                <a:cs typeface="Arial" pitchFamily="34" charset="0"/>
              </a:rPr>
              <a:t>Improved Accessibility, Frequency, Reliability, and Convenience</a:t>
            </a: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 smtClean="0">
                <a:latin typeface="+mn-lt"/>
                <a:ea typeface="MS PGothic" charset="0"/>
                <a:cs typeface="Arial" pitchFamily="34" charset="0"/>
              </a:rPr>
              <a:t>First and Last Mile connections</a:t>
            </a:r>
          </a:p>
          <a:p>
            <a:pPr indent="-285750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ea typeface="MS PGothic" charset="0"/>
                <a:cs typeface="Arial" pitchFamily="34" charset="0"/>
              </a:rPr>
              <a:t>Understand the Quality of Life Impact</a:t>
            </a:r>
            <a:endParaRPr lang="en-US" b="1" dirty="0">
              <a:ea typeface="MS PGothic" charset="0"/>
              <a:cs typeface="Arial" pitchFamily="34" charset="0"/>
            </a:endParaRPr>
          </a:p>
          <a:p>
            <a:pPr marL="1085850" lvl="2" indent="-457200">
              <a:spcBef>
                <a:spcPct val="20000"/>
              </a:spcBef>
              <a:buClr>
                <a:srgbClr val="C00000"/>
              </a:buClr>
              <a:buFont typeface="Calibri" panose="020F0502020204030204" pitchFamily="34" charset="0"/>
              <a:buChar char="≡"/>
              <a:defRPr/>
            </a:pPr>
            <a:r>
              <a:rPr lang="en-US" dirty="0" smtClean="0">
                <a:ea typeface="MS PGothic" charset="0"/>
                <a:cs typeface="Arial" pitchFamily="34" charset="0"/>
              </a:rPr>
              <a:t>Improving equity and opportunity</a:t>
            </a:r>
            <a:endParaRPr lang="en-US" dirty="0">
              <a:ea typeface="MS PGothic" charset="0"/>
              <a:cs typeface="Arial" pitchFamily="34" charset="0"/>
            </a:endParaRPr>
          </a:p>
          <a:p>
            <a:pPr indent="-285750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2800" dirty="0" smtClean="0">
              <a:latin typeface="+mn-lt"/>
              <a:cs typeface="Arial" pitchFamily="34" charset="0"/>
            </a:endParaRPr>
          </a:p>
          <a:p>
            <a:pPr indent="-285750" eaLnBrk="1" hangingPunct="1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26" y="309285"/>
            <a:ext cx="3981317" cy="7683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23" y="2191229"/>
            <a:ext cx="5486121" cy="3357638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515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9369</TotalTime>
  <Words>724</Words>
  <Application>Microsoft Office PowerPoint</Application>
  <PresentationFormat>Widescreen</PresentationFormat>
  <Paragraphs>183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ＭＳ Ｐゴシック</vt:lpstr>
      <vt:lpstr>ＭＳ Ｐゴシック</vt:lpstr>
      <vt:lpstr>Arial</vt:lpstr>
      <vt:lpstr>Calibri</vt:lpstr>
      <vt:lpstr>Calibri Light</vt:lpstr>
      <vt:lpstr>DINOT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Jacksonville Transportation Authority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D. Traversa</dc:creator>
  <cp:lastModifiedBy>Alexander D. Traversa</cp:lastModifiedBy>
  <cp:revision>129</cp:revision>
  <dcterms:created xsi:type="dcterms:W3CDTF">2019-05-24T12:21:39Z</dcterms:created>
  <dcterms:modified xsi:type="dcterms:W3CDTF">2020-11-13T14:27:25Z</dcterms:modified>
</cp:coreProperties>
</file>